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</p:sldMasterIdLst>
  <p:notesMasterIdLst>
    <p:notesMasterId r:id="rId13"/>
  </p:notesMasterIdLst>
  <p:handoutMasterIdLst>
    <p:handoutMasterId r:id="rId14"/>
  </p:handoutMasterIdLst>
  <p:sldIdLst>
    <p:sldId id="351" r:id="rId6"/>
    <p:sldId id="352" r:id="rId7"/>
    <p:sldId id="353" r:id="rId8"/>
    <p:sldId id="357" r:id="rId9"/>
    <p:sldId id="355" r:id="rId10"/>
    <p:sldId id="358" r:id="rId11"/>
    <p:sldId id="359" r:id="rId12"/>
  </p:sldIdLst>
  <p:sldSz cx="12192000" cy="6858000"/>
  <p:notesSz cx="9296400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024">
          <p15:clr>
            <a:srgbClr val="A4A3A4"/>
          </p15:clr>
        </p15:guide>
        <p15:guide id="4" pos="3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ia Gabriela Conde Toledo" initials="LGCT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BEF"/>
    <a:srgbClr val="101827"/>
    <a:srgbClr val="0A93D2"/>
    <a:srgbClr val="5E22B6"/>
    <a:srgbClr val="E32950"/>
    <a:srgbClr val="2E74B0"/>
    <a:srgbClr val="996633"/>
    <a:srgbClr val="FF99CC"/>
    <a:srgbClr val="93939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1"/>
    <p:restoredTop sz="94658"/>
  </p:normalViewPr>
  <p:slideViewPr>
    <p:cSldViewPr snapToGrid="0" snapToObjects="1">
      <p:cViewPr varScale="1">
        <p:scale>
          <a:sx n="131" d="100"/>
          <a:sy n="131" d="100"/>
        </p:scale>
        <p:origin x="192" y="184"/>
      </p:cViewPr>
      <p:guideLst>
        <p:guide orient="horz" pos="2160"/>
        <p:guide pos="3840"/>
        <p:guide orient="horz" pos="4024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73902-7358-46AA-A44D-68EBB2273956}" type="doc">
      <dgm:prSet loTypeId="urn:microsoft.com/office/officeart/2005/8/layout/funnel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GT"/>
        </a:p>
      </dgm:t>
    </dgm:pt>
    <dgm:pt modelId="{B7344432-C1EF-48C0-9D0D-96DE95BC7CFC}">
      <dgm:prSet phldrT="[Texto]" custT="1"/>
      <dgm:spPr>
        <a:solidFill>
          <a:srgbClr val="2E74B0"/>
        </a:solidFill>
      </dgm:spPr>
      <dgm:t>
        <a:bodyPr/>
        <a:lstStyle/>
        <a:p>
          <a:r>
            <a:rPr lang="es-GT" sz="2800" b="1" dirty="0">
              <a:solidFill>
                <a:schemeClr val="bg1"/>
              </a:solidFill>
              <a:latin typeface="Helvetica"/>
              <a:cs typeface="Helvetica"/>
            </a:rPr>
            <a:t>METAS PRIORIZADAS</a:t>
          </a:r>
        </a:p>
        <a:p>
          <a:r>
            <a:rPr lang="es-GT" sz="2800" b="1" dirty="0">
              <a:solidFill>
                <a:schemeClr val="bg1"/>
              </a:solidFill>
              <a:latin typeface="Helvetica"/>
              <a:cs typeface="Helvetica"/>
            </a:rPr>
            <a:t>PGG 2020-2024</a:t>
          </a:r>
        </a:p>
      </dgm:t>
    </dgm:pt>
    <dgm:pt modelId="{F99786C6-9D29-4CDA-81A1-2FCC8CE52861}" type="parTrans" cxnId="{940D9B8D-ED2F-4F84-8265-15FDF320CB86}">
      <dgm:prSet/>
      <dgm:spPr/>
      <dgm:t>
        <a:bodyPr/>
        <a:lstStyle/>
        <a:p>
          <a:endParaRPr lang="es-GT"/>
        </a:p>
      </dgm:t>
    </dgm:pt>
    <dgm:pt modelId="{A25DC7CA-56F1-4595-804B-BEFC064090A8}" type="sibTrans" cxnId="{940D9B8D-ED2F-4F84-8265-15FDF320CB86}">
      <dgm:prSet/>
      <dgm:spPr/>
      <dgm:t>
        <a:bodyPr/>
        <a:lstStyle/>
        <a:p>
          <a:endParaRPr lang="es-GT"/>
        </a:p>
      </dgm:t>
    </dgm:pt>
    <dgm:pt modelId="{A0FF8F65-24B0-4A99-8BBC-D891BB73CF74}" type="pres">
      <dgm:prSet presAssocID="{3CE73902-7358-46AA-A44D-68EBB2273956}" presName="Name0" presStyleCnt="0">
        <dgm:presLayoutVars>
          <dgm:chMax val="4"/>
          <dgm:resizeHandles val="exact"/>
        </dgm:presLayoutVars>
      </dgm:prSet>
      <dgm:spPr/>
    </dgm:pt>
    <dgm:pt modelId="{F8DC73B7-A37B-4172-AD79-ADFFA3982B47}" type="pres">
      <dgm:prSet presAssocID="{3CE73902-7358-46AA-A44D-68EBB2273956}" presName="ellipse" presStyleLbl="trBgShp" presStyleIdx="0" presStyleCnt="1" custFlipVert="1" custFlipHor="1" custScaleX="7013" custScaleY="18707" custLinFactNeighborX="-11562" custLinFactNeighborY="53762"/>
      <dgm:spPr/>
    </dgm:pt>
    <dgm:pt modelId="{2B035B0D-2F26-457C-981F-BBD544EA9EE3}" type="pres">
      <dgm:prSet presAssocID="{3CE73902-7358-46AA-A44D-68EBB2273956}" presName="arrow1" presStyleLbl="fgShp" presStyleIdx="0" presStyleCnt="1" custLinFactNeighborX="-398" custLinFactNeighborY="-55456"/>
      <dgm:spPr>
        <a:solidFill>
          <a:schemeClr val="accent5">
            <a:lumMod val="50000"/>
          </a:schemeClr>
        </a:solidFill>
        <a:ln>
          <a:noFill/>
        </a:ln>
      </dgm:spPr>
    </dgm:pt>
    <dgm:pt modelId="{923897FE-E41C-4583-9C0C-0232BD09E532}" type="pres">
      <dgm:prSet presAssocID="{3CE73902-7358-46AA-A44D-68EBB2273956}" presName="rectangle" presStyleLbl="revTx" presStyleIdx="0" presStyleCnt="1" custScaleX="105391" custLinFactNeighborX="4131" custLinFactNeighborY="-7903">
        <dgm:presLayoutVars>
          <dgm:bulletEnabled val="1"/>
        </dgm:presLayoutVars>
      </dgm:prSet>
      <dgm:spPr/>
    </dgm:pt>
    <dgm:pt modelId="{FE1E288B-0F70-48C9-8813-50D7E54C8938}" type="pres">
      <dgm:prSet presAssocID="{3CE73902-7358-46AA-A44D-68EBB2273956}" presName="funnel" presStyleLbl="trAlignAcc1" presStyleIdx="0" presStyleCnt="1" custScaleX="91166" custScaleY="82768"/>
      <dgm:spPr>
        <a:solidFill>
          <a:schemeClr val="accent1">
            <a:lumMod val="60000"/>
            <a:lumOff val="40000"/>
            <a:alpha val="40000"/>
          </a:schemeClr>
        </a:solidFill>
      </dgm:spPr>
    </dgm:pt>
  </dgm:ptLst>
  <dgm:cxnLst>
    <dgm:cxn modelId="{940D9B8D-ED2F-4F84-8265-15FDF320CB86}" srcId="{3CE73902-7358-46AA-A44D-68EBB2273956}" destId="{B7344432-C1EF-48C0-9D0D-96DE95BC7CFC}" srcOrd="0" destOrd="0" parTransId="{F99786C6-9D29-4CDA-81A1-2FCC8CE52861}" sibTransId="{A25DC7CA-56F1-4595-804B-BEFC064090A8}"/>
    <dgm:cxn modelId="{3D8AD9A3-62D2-4A9F-9CB1-47D3F5A0D3C7}" type="presOf" srcId="{3CE73902-7358-46AA-A44D-68EBB2273956}" destId="{A0FF8F65-24B0-4A99-8BBC-D891BB73CF74}" srcOrd="0" destOrd="0" presId="urn:microsoft.com/office/officeart/2005/8/layout/funnel1"/>
    <dgm:cxn modelId="{EBD6B0D3-1351-4E96-8D79-05F4B1225DA7}" type="presOf" srcId="{B7344432-C1EF-48C0-9D0D-96DE95BC7CFC}" destId="{923897FE-E41C-4583-9C0C-0232BD09E532}" srcOrd="0" destOrd="0" presId="urn:microsoft.com/office/officeart/2005/8/layout/funnel1"/>
    <dgm:cxn modelId="{9B9FE65A-8D22-4C11-A6C5-93A75DBDD964}" type="presParOf" srcId="{A0FF8F65-24B0-4A99-8BBC-D891BB73CF74}" destId="{F8DC73B7-A37B-4172-AD79-ADFFA3982B47}" srcOrd="0" destOrd="0" presId="urn:microsoft.com/office/officeart/2005/8/layout/funnel1"/>
    <dgm:cxn modelId="{C7EB2BB6-EF14-4647-8FD7-9AD35A391816}" type="presParOf" srcId="{A0FF8F65-24B0-4A99-8BBC-D891BB73CF74}" destId="{2B035B0D-2F26-457C-981F-BBD544EA9EE3}" srcOrd="1" destOrd="0" presId="urn:microsoft.com/office/officeart/2005/8/layout/funnel1"/>
    <dgm:cxn modelId="{16E94829-C4E4-4E10-84AB-E5C6AF130F2A}" type="presParOf" srcId="{A0FF8F65-24B0-4A99-8BBC-D891BB73CF74}" destId="{923897FE-E41C-4583-9C0C-0232BD09E532}" srcOrd="2" destOrd="0" presId="urn:microsoft.com/office/officeart/2005/8/layout/funnel1"/>
    <dgm:cxn modelId="{10CE79FA-668A-4755-BD15-750C97F818F6}" type="presParOf" srcId="{A0FF8F65-24B0-4A99-8BBC-D891BB73CF74}" destId="{FE1E288B-0F70-48C9-8813-50D7E54C8938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C73B7-A37B-4172-AD79-ADFFA3982B47}">
      <dsp:nvSpPr>
        <dsp:cNvPr id="0" name=""/>
        <dsp:cNvSpPr/>
      </dsp:nvSpPr>
      <dsp:spPr>
        <a:xfrm flipH="1" flipV="1">
          <a:off x="3536576" y="1727168"/>
          <a:ext cx="355362" cy="32920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35B0D-2F26-457C-981F-BBD544EA9EE3}">
      <dsp:nvSpPr>
        <dsp:cNvPr id="0" name=""/>
        <dsp:cNvSpPr/>
      </dsp:nvSpPr>
      <dsp:spPr>
        <a:xfrm>
          <a:off x="3813067" y="4026339"/>
          <a:ext cx="982014" cy="628489"/>
        </a:xfrm>
        <a:prstGeom prst="downArrow">
          <a:avLst/>
        </a:prstGeom>
        <a:solidFill>
          <a:schemeClr val="accent5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897FE-E41C-4583-9C0C-0232BD09E532}">
      <dsp:nvSpPr>
        <dsp:cNvPr id="0" name=""/>
        <dsp:cNvSpPr/>
      </dsp:nvSpPr>
      <dsp:spPr>
        <a:xfrm>
          <a:off x="2018813" y="4784535"/>
          <a:ext cx="4967781" cy="1178416"/>
        </a:xfrm>
        <a:prstGeom prst="rect">
          <a:avLst/>
        </a:prstGeom>
        <a:solidFill>
          <a:srgbClr val="2E74B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>
              <a:solidFill>
                <a:schemeClr val="bg1"/>
              </a:solidFill>
              <a:latin typeface="Helvetica"/>
              <a:cs typeface="Helvetica"/>
            </a:rPr>
            <a:t>METAS PRIORIZADAS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>
              <a:solidFill>
                <a:schemeClr val="bg1"/>
              </a:solidFill>
              <a:latin typeface="Helvetica"/>
              <a:cs typeface="Helvetica"/>
            </a:rPr>
            <a:t>PGG 2020-2024</a:t>
          </a:r>
        </a:p>
      </dsp:txBody>
      <dsp:txXfrm>
        <a:off x="2018813" y="4784535"/>
        <a:ext cx="4967781" cy="1178416"/>
      </dsp:txXfrm>
    </dsp:sp>
    <dsp:sp modelId="{FE1E288B-0F70-48C9-8813-50D7E54C8938}">
      <dsp:nvSpPr>
        <dsp:cNvPr id="0" name=""/>
        <dsp:cNvSpPr/>
      </dsp:nvSpPr>
      <dsp:spPr>
        <a:xfrm>
          <a:off x="1801246" y="228807"/>
          <a:ext cx="5013472" cy="3641314"/>
        </a:xfrm>
        <a:prstGeom prst="funnel">
          <a:avLst/>
        </a:prstGeom>
        <a:solidFill>
          <a:schemeClr val="accent1">
            <a:lumMod val="60000"/>
            <a:lumOff val="4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10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F2D3-CBE9-4961-866E-D53BB6BB5148}" type="datetimeFigureOut">
              <a:rPr lang="es-GT" smtClean="0"/>
              <a:t>26/02/20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1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283E5-F8A6-49C5-9C55-C57964AB21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0277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10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08C4-7DF2-488F-B08F-58D4BEDCED3D}" type="datetimeFigureOut">
              <a:rPr lang="es-GT" smtClean="0"/>
              <a:t>26/02/20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1" y="3373754"/>
            <a:ext cx="7437120" cy="2760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523B-C39F-4C73-B7E3-D0367327B2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143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05327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687565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347559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5524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7432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1200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2244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4130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057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7956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6324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798599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7431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0467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6869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176535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753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464961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959617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3878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00730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17767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CD04-3B6C-FF45-9BAB-948A5E3D06CF}" type="datetimeFigureOut">
              <a:rPr lang="es-ES_tradnl" smtClean="0"/>
              <a:t>26/2/20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097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26/2/20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 GOBIERNO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581" y="3854593"/>
            <a:ext cx="2532738" cy="253273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2A689FD-82B2-254E-9822-149BF29604A9}"/>
              </a:ext>
            </a:extLst>
          </p:cNvPr>
          <p:cNvSpPr txBox="1">
            <a:spLocks/>
          </p:cNvSpPr>
          <p:nvPr/>
        </p:nvSpPr>
        <p:spPr>
          <a:xfrm>
            <a:off x="841616" y="2056959"/>
            <a:ext cx="7679623" cy="1930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800" b="1" kern="0" dirty="0">
                <a:solidFill>
                  <a:schemeClr val="bg1"/>
                </a:solidFill>
                <a:latin typeface="Helvetica"/>
                <a:cs typeface="Helvetica"/>
              </a:rPr>
              <a:t>INTEGRACIÓN</a:t>
            </a:r>
            <a:endParaRPr lang="es-GT" sz="4800" b="1" kern="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4800" b="1" kern="0" noProof="0" dirty="0">
                <a:solidFill>
                  <a:srgbClr val="0A93D2"/>
                </a:solidFill>
                <a:latin typeface="Helvetica"/>
                <a:cs typeface="Helvetica"/>
              </a:rPr>
              <a:t>ODS-PGG</a:t>
            </a:r>
          </a:p>
        </p:txBody>
      </p:sp>
    </p:spTree>
    <p:extLst>
      <p:ext uri="{BB962C8B-B14F-4D97-AF65-F5344CB8AC3E}">
        <p14:creationId xmlns:p14="http://schemas.microsoft.com/office/powerpoint/2010/main" val="18253012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4536" y="1353079"/>
            <a:ext cx="1048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>
                <a:solidFill>
                  <a:srgbClr val="0A93D2"/>
                </a:solidFill>
                <a:latin typeface="Helvetica"/>
                <a:cs typeface="Helvetica"/>
              </a:rPr>
              <a:t>INTEGRACIÓN DE</a:t>
            </a:r>
          </a:p>
          <a:p>
            <a:r>
              <a:rPr lang="es-GT" sz="2800" b="1" dirty="0">
                <a:solidFill>
                  <a:srgbClr val="002060"/>
                </a:solidFill>
                <a:latin typeface="Helvetica"/>
                <a:cs typeface="Helvetica"/>
              </a:rPr>
              <a:t>AGENDAS DE DESARROLLO</a:t>
            </a:r>
            <a:endParaRPr lang="es-GT" sz="28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6" name="12 CuadroTexto"/>
          <p:cNvSpPr txBox="1"/>
          <p:nvPr/>
        </p:nvSpPr>
        <p:spPr>
          <a:xfrm flipH="1">
            <a:off x="651060" y="6478823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rgbClr val="101827"/>
                </a:solidFill>
                <a:latin typeface="Helvetica"/>
                <a:cs typeface="Helvetica"/>
              </a:rPr>
              <a:t>80 METAS</a:t>
            </a:r>
            <a:endParaRPr lang="es-ES" dirty="0">
              <a:solidFill>
                <a:srgbClr val="101827"/>
              </a:solidFill>
              <a:latin typeface="Helvetica"/>
              <a:cs typeface="Helvetica"/>
            </a:endParaRPr>
          </a:p>
        </p:txBody>
      </p:sp>
      <p:sp>
        <p:nvSpPr>
          <p:cNvPr id="7" name="13 CuadroTexto"/>
          <p:cNvSpPr txBox="1"/>
          <p:nvPr/>
        </p:nvSpPr>
        <p:spPr>
          <a:xfrm flipH="1">
            <a:off x="651060" y="4348481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rgbClr val="101827"/>
                </a:solidFill>
                <a:latin typeface="Helvetica"/>
                <a:cs typeface="Helvetica"/>
              </a:rPr>
              <a:t>129 METAS</a:t>
            </a:r>
            <a:endParaRPr lang="es-ES" dirty="0">
              <a:solidFill>
                <a:srgbClr val="101827"/>
              </a:solidFill>
              <a:latin typeface="Helvetica"/>
              <a:cs typeface="Helvetica"/>
            </a:endParaRPr>
          </a:p>
        </p:txBody>
      </p:sp>
      <p:sp>
        <p:nvSpPr>
          <p:cNvPr id="8" name="14 CuadroTexto"/>
          <p:cNvSpPr txBox="1"/>
          <p:nvPr/>
        </p:nvSpPr>
        <p:spPr>
          <a:xfrm>
            <a:off x="2734771" y="3808980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solidFill>
                  <a:srgbClr val="2E74B0"/>
                </a:solidFill>
                <a:latin typeface="Helvetica"/>
                <a:cs typeface="Helvetica"/>
              </a:rPr>
              <a:t>99 </a:t>
            </a:r>
          </a:p>
          <a:p>
            <a:pPr algn="ctr"/>
            <a:r>
              <a:rPr lang="es-GT" sz="2000" b="1" dirty="0">
                <a:solidFill>
                  <a:srgbClr val="2E74B0"/>
                </a:solidFill>
                <a:latin typeface="Helvetica"/>
                <a:cs typeface="Helvetica"/>
              </a:rPr>
              <a:t>METAS </a:t>
            </a:r>
          </a:p>
          <a:p>
            <a:pPr algn="ctr"/>
            <a:r>
              <a:rPr lang="es-GT" sz="2000" b="1" dirty="0">
                <a:solidFill>
                  <a:srgbClr val="2E74B0"/>
                </a:solidFill>
                <a:latin typeface="Helvetica"/>
                <a:cs typeface="Helvetica"/>
              </a:rPr>
              <a:t>INTEGRADAS</a:t>
            </a:r>
            <a:endParaRPr lang="es-ES" sz="2000" b="1" dirty="0">
              <a:solidFill>
                <a:srgbClr val="2E74B0"/>
              </a:solidFill>
              <a:latin typeface="Helvetica"/>
              <a:cs typeface="Helvetica"/>
            </a:endParaRPr>
          </a:p>
        </p:txBody>
      </p:sp>
      <p:sp>
        <p:nvSpPr>
          <p:cNvPr id="9" name="15 Cheurón"/>
          <p:cNvSpPr/>
          <p:nvPr/>
        </p:nvSpPr>
        <p:spPr>
          <a:xfrm>
            <a:off x="2702012" y="3964523"/>
            <a:ext cx="299584" cy="11127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" name="Marcador de contenido 6" descr="Diagrama de flujo circular">
            <a:extLst>
              <a:ext uri="{FF2B5EF4-FFF2-40B4-BE49-F238E27FC236}">
                <a16:creationId xmlns:a16="http://schemas.microsoft.com/office/drawing/2014/main" id="{FB15C58B-6911-4CC7-ADB0-9135B9D37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1751" y="2353427"/>
            <a:ext cx="3937190" cy="39371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566CEAB-6EBC-44B8-9291-2EA322FA196C}"/>
              </a:ext>
            </a:extLst>
          </p:cNvPr>
          <p:cNvSpPr txBox="1"/>
          <p:nvPr/>
        </p:nvSpPr>
        <p:spPr>
          <a:xfrm>
            <a:off x="5687954" y="3983867"/>
            <a:ext cx="2484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2"/>
                </a:solidFill>
                <a:latin typeface="Helvetica"/>
                <a:cs typeface="Helvetica"/>
              </a:rPr>
              <a:t>Múltiples metas se relacionan entre si y se agrupan en círculos temáticos</a:t>
            </a:r>
            <a:endParaRPr lang="en-US" sz="14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12" name="15 Cheurón"/>
          <p:cNvSpPr/>
          <p:nvPr/>
        </p:nvSpPr>
        <p:spPr>
          <a:xfrm>
            <a:off x="5006955" y="3964523"/>
            <a:ext cx="299584" cy="11127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5 Cheurón"/>
          <p:cNvSpPr/>
          <p:nvPr/>
        </p:nvSpPr>
        <p:spPr>
          <a:xfrm>
            <a:off x="8599357" y="3964523"/>
            <a:ext cx="299584" cy="11127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4" name="Imagen 13" descr="Logo Prioridades_PN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377" y="3260149"/>
            <a:ext cx="2443781" cy="2517635"/>
          </a:xfrm>
          <a:prstGeom prst="rect">
            <a:avLst/>
          </a:prstGeom>
        </p:spPr>
      </p:pic>
      <p:pic>
        <p:nvPicPr>
          <p:cNvPr id="15" name="Imagen 14" descr="Logos Katun_Katun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37" y="4818260"/>
            <a:ext cx="1706873" cy="1706873"/>
          </a:xfrm>
          <a:prstGeom prst="rect">
            <a:avLst/>
          </a:prstGeom>
        </p:spPr>
      </p:pic>
      <p:pic>
        <p:nvPicPr>
          <p:cNvPr id="16" name="Imagen 15" descr="Logo ODS-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74" y="2353427"/>
            <a:ext cx="1993799" cy="21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852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errar llave 18">
            <a:extLst>
              <a:ext uri="{FF2B5EF4-FFF2-40B4-BE49-F238E27FC236}">
                <a16:creationId xmlns:a16="http://schemas.microsoft.com/office/drawing/2014/main" id="{B8376348-C4AF-4530-8661-3184BB3E8EBF}"/>
              </a:ext>
            </a:extLst>
          </p:cNvPr>
          <p:cNvSpPr/>
          <p:nvPr/>
        </p:nvSpPr>
        <p:spPr>
          <a:xfrm rot="16200000">
            <a:off x="3444359" y="2715330"/>
            <a:ext cx="729685" cy="2478118"/>
          </a:xfrm>
          <a:prstGeom prst="rightBrace">
            <a:avLst>
              <a:gd name="adj1" fmla="val 4064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 descr="Libro montaje2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9426">
            <a:off x="3047676" y="2520385"/>
            <a:ext cx="1447846" cy="1447846"/>
          </a:xfrm>
          <a:prstGeom prst="rect">
            <a:avLst/>
          </a:prstGeom>
        </p:spPr>
      </p:pic>
      <p:sp>
        <p:nvSpPr>
          <p:cNvPr id="18" name="Flecha: a la derecha con bandas 14">
            <a:extLst>
              <a:ext uri="{FF2B5EF4-FFF2-40B4-BE49-F238E27FC236}">
                <a16:creationId xmlns:a16="http://schemas.microsoft.com/office/drawing/2014/main" id="{0FF3A21E-C55B-4EC3-8905-7AE9C4799DF6}"/>
              </a:ext>
            </a:extLst>
          </p:cNvPr>
          <p:cNvSpPr/>
          <p:nvPr/>
        </p:nvSpPr>
        <p:spPr>
          <a:xfrm>
            <a:off x="4210918" y="5835465"/>
            <a:ext cx="7789068" cy="637802"/>
          </a:xfrm>
          <a:prstGeom prst="stripedRightArrow">
            <a:avLst/>
          </a:prstGeom>
          <a:solidFill>
            <a:srgbClr val="7BC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2024"/>
          <p:cNvSpPr txBox="1"/>
          <p:nvPr/>
        </p:nvSpPr>
        <p:spPr>
          <a:xfrm>
            <a:off x="7221336" y="4926138"/>
            <a:ext cx="724574" cy="26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defRPr sz="2500" cap="all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2000" b="1" dirty="0">
                <a:latin typeface="Helvetica"/>
                <a:cs typeface="Helvetica"/>
              </a:rPr>
              <a:t>2024</a:t>
            </a:r>
          </a:p>
        </p:txBody>
      </p:sp>
      <p:sp>
        <p:nvSpPr>
          <p:cNvPr id="21" name="2019"/>
          <p:cNvSpPr txBox="1"/>
          <p:nvPr/>
        </p:nvSpPr>
        <p:spPr>
          <a:xfrm>
            <a:off x="4731527" y="4926138"/>
            <a:ext cx="796983" cy="260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defRPr sz="2500" cap="all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2000" b="1" dirty="0">
                <a:latin typeface="Helvetica"/>
                <a:cs typeface="Helvetica"/>
              </a:rPr>
              <a:t>20</a:t>
            </a:r>
            <a:r>
              <a:rPr lang="es-GT" sz="2000" b="1" dirty="0">
                <a:latin typeface="Helvetica"/>
                <a:cs typeface="Helvetica"/>
              </a:rPr>
              <a:t>20</a:t>
            </a:r>
            <a:endParaRPr sz="2000" b="1" dirty="0">
              <a:latin typeface="Helvetica"/>
              <a:cs typeface="Helvetica"/>
            </a:endParaRPr>
          </a:p>
        </p:txBody>
      </p:sp>
      <p:sp>
        <p:nvSpPr>
          <p:cNvPr id="22" name="2028"/>
          <p:cNvSpPr txBox="1"/>
          <p:nvPr/>
        </p:nvSpPr>
        <p:spPr>
          <a:xfrm>
            <a:off x="8944154" y="4926138"/>
            <a:ext cx="766861" cy="26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defRPr sz="2500" cap="all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2000" b="1" dirty="0">
                <a:latin typeface="Helvetica"/>
                <a:cs typeface="Helvetica"/>
              </a:rPr>
              <a:t>2028</a:t>
            </a:r>
          </a:p>
        </p:txBody>
      </p:sp>
      <p:sp>
        <p:nvSpPr>
          <p:cNvPr id="23" name="2015"/>
          <p:cNvSpPr txBox="1"/>
          <p:nvPr/>
        </p:nvSpPr>
        <p:spPr>
          <a:xfrm>
            <a:off x="2265237" y="4938552"/>
            <a:ext cx="761375" cy="235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defRPr sz="2500" cap="all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2000" b="1" dirty="0">
                <a:latin typeface="Helvetica"/>
                <a:cs typeface="Helvetica"/>
              </a:rPr>
              <a:t>201</a:t>
            </a:r>
            <a:r>
              <a:rPr lang="es-MX" sz="2000" b="1" dirty="0">
                <a:latin typeface="Helvetica"/>
                <a:cs typeface="Helvetica"/>
              </a:rPr>
              <a:t>6</a:t>
            </a:r>
            <a:endParaRPr sz="2000" b="1" dirty="0">
              <a:latin typeface="Helvetica"/>
              <a:cs typeface="Helvetica"/>
            </a:endParaRPr>
          </a:p>
        </p:txBody>
      </p:sp>
      <p:sp>
        <p:nvSpPr>
          <p:cNvPr id="24" name="2028"/>
          <p:cNvSpPr txBox="1"/>
          <p:nvPr/>
        </p:nvSpPr>
        <p:spPr>
          <a:xfrm>
            <a:off x="11146736" y="4926138"/>
            <a:ext cx="731577" cy="26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defRPr sz="2500" cap="all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2000" b="1" dirty="0">
                <a:latin typeface="Helvetica"/>
                <a:cs typeface="Helvetica"/>
              </a:rPr>
              <a:t>20</a:t>
            </a:r>
            <a:r>
              <a:rPr lang="es-GT" sz="2000" b="1" dirty="0">
                <a:latin typeface="Helvetica"/>
                <a:cs typeface="Helvetica"/>
              </a:rPr>
              <a:t>32</a:t>
            </a:r>
            <a:endParaRPr sz="2000" b="1" dirty="0">
              <a:latin typeface="Helvetica"/>
              <a:cs typeface="Helvetica"/>
            </a:endParaRPr>
          </a:p>
        </p:txBody>
      </p:sp>
      <p:sp>
        <p:nvSpPr>
          <p:cNvPr id="25" name="2015">
            <a:extLst>
              <a:ext uri="{FF2B5EF4-FFF2-40B4-BE49-F238E27FC236}">
                <a16:creationId xmlns:a16="http://schemas.microsoft.com/office/drawing/2014/main" id="{3D5BF472-447F-8842-A3FB-D830D5F02211}"/>
              </a:ext>
            </a:extLst>
          </p:cNvPr>
          <p:cNvSpPr txBox="1"/>
          <p:nvPr/>
        </p:nvSpPr>
        <p:spPr>
          <a:xfrm>
            <a:off x="1636997" y="4938552"/>
            <a:ext cx="628240" cy="235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defRPr sz="2500" cap="all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201</a:t>
            </a:r>
            <a:r>
              <a:rPr lang="es-MX" sz="1800" b="1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5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26" name="112 Conector recto"/>
          <p:cNvCxnSpPr/>
          <p:nvPr/>
        </p:nvCxnSpPr>
        <p:spPr>
          <a:xfrm flipH="1">
            <a:off x="1878325" y="3405215"/>
            <a:ext cx="447750" cy="152092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015">
            <a:extLst>
              <a:ext uri="{FF2B5EF4-FFF2-40B4-BE49-F238E27FC236}">
                <a16:creationId xmlns:a16="http://schemas.microsoft.com/office/drawing/2014/main" id="{3D5BF472-447F-8842-A3FB-D830D5F02211}"/>
              </a:ext>
            </a:extLst>
          </p:cNvPr>
          <p:cNvSpPr txBox="1"/>
          <p:nvPr/>
        </p:nvSpPr>
        <p:spPr>
          <a:xfrm>
            <a:off x="911259" y="4938552"/>
            <a:ext cx="786578" cy="235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defRPr sz="2500" cap="all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201</a:t>
            </a:r>
            <a:r>
              <a:rPr lang="es-MX" sz="1800" b="1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4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28" name="100 Conector recto"/>
          <p:cNvCxnSpPr/>
          <p:nvPr/>
        </p:nvCxnSpPr>
        <p:spPr>
          <a:xfrm>
            <a:off x="911259" y="3476524"/>
            <a:ext cx="466119" cy="143520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errar llave 28">
            <a:extLst>
              <a:ext uri="{FF2B5EF4-FFF2-40B4-BE49-F238E27FC236}">
                <a16:creationId xmlns:a16="http://schemas.microsoft.com/office/drawing/2014/main" id="{A70F51AA-B66C-4253-A76D-026F5FBF40A2}"/>
              </a:ext>
            </a:extLst>
          </p:cNvPr>
          <p:cNvSpPr/>
          <p:nvPr/>
        </p:nvSpPr>
        <p:spPr>
          <a:xfrm rot="16200000">
            <a:off x="5941696" y="2708398"/>
            <a:ext cx="729685" cy="2478118"/>
          </a:xfrm>
          <a:prstGeom prst="rightBrace">
            <a:avLst>
              <a:gd name="adj1" fmla="val 40640"/>
              <a:gd name="adj2" fmla="val 50000"/>
            </a:avLst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n 29" descr="e_2018_ods_poster_with_un_emblem_e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91" y="2337839"/>
            <a:ext cx="1758842" cy="990163"/>
          </a:xfrm>
          <a:prstGeom prst="rect">
            <a:avLst/>
          </a:prstGeom>
        </p:spPr>
      </p:pic>
      <p:pic>
        <p:nvPicPr>
          <p:cNvPr id="31" name="Imagen 30" descr="Captura de pantalla 2019-11-14 a la(s) 10.42.5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69" y="2220308"/>
            <a:ext cx="1183907" cy="1184908"/>
          </a:xfrm>
          <a:prstGeom prst="rect">
            <a:avLst/>
          </a:prstGeom>
        </p:spPr>
      </p:pic>
      <p:pic>
        <p:nvPicPr>
          <p:cNvPr id="32" name="Imagen 31" descr="Logo Prioridades_PN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595" y="5488542"/>
            <a:ext cx="1358857" cy="1399923"/>
          </a:xfrm>
          <a:prstGeom prst="rect">
            <a:avLst/>
          </a:prstGeom>
        </p:spPr>
      </p:pic>
      <p:pic>
        <p:nvPicPr>
          <p:cNvPr id="33" name="Imagen 32" descr="Elementos_E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8" y="4169100"/>
            <a:ext cx="12192000" cy="816943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93469" y="1270256"/>
            <a:ext cx="1048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>
                <a:solidFill>
                  <a:srgbClr val="0A93D2"/>
                </a:solidFill>
                <a:latin typeface="Helvetica"/>
                <a:cs typeface="Helvetica"/>
              </a:rPr>
              <a:t>RUTA DE DESARROLLO</a:t>
            </a:r>
          </a:p>
          <a:p>
            <a:r>
              <a:rPr lang="es-MX" sz="2800" dirty="0">
                <a:solidFill>
                  <a:srgbClr val="002060"/>
                </a:solidFill>
                <a:latin typeface="Helvetica"/>
                <a:cs typeface="Helvetica"/>
              </a:rPr>
              <a:t>DE LARGO PLAZO</a:t>
            </a:r>
            <a:endParaRPr lang="es-GT" sz="28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34" name="Imagen 33" descr="Libro montaje PGG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9627">
            <a:off x="4480739" y="961969"/>
            <a:ext cx="3370165" cy="33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88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24571651"/>
              </p:ext>
            </p:extLst>
          </p:nvPr>
        </p:nvGraphicFramePr>
        <p:xfrm>
          <a:off x="464059" y="332904"/>
          <a:ext cx="8615966" cy="628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Embud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729" y="31229"/>
            <a:ext cx="6090033" cy="4705934"/>
          </a:xfrm>
          <a:prstGeom prst="rect">
            <a:avLst/>
          </a:prstGeom>
        </p:spPr>
      </p:pic>
      <p:pic>
        <p:nvPicPr>
          <p:cNvPr id="4" name="Imagen 3" descr="Libro montaje PGG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9627">
            <a:off x="974992" y="4438817"/>
            <a:ext cx="2556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396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2A689FD-82B2-254E-9822-149BF29604A9}"/>
              </a:ext>
            </a:extLst>
          </p:cNvPr>
          <p:cNvSpPr txBox="1">
            <a:spLocks/>
          </p:cNvSpPr>
          <p:nvPr/>
        </p:nvSpPr>
        <p:spPr>
          <a:xfrm>
            <a:off x="304024" y="271750"/>
            <a:ext cx="5193861" cy="104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s-GT" sz="2800" kern="0" dirty="0">
                <a:solidFill>
                  <a:srgbClr val="0A93D2"/>
                </a:solidFill>
                <a:latin typeface="Helvetica"/>
                <a:cs typeface="Helvetica"/>
              </a:rPr>
              <a:t>ARTICULACIÓN DE</a:t>
            </a:r>
          </a:p>
          <a:p>
            <a:pPr algn="l">
              <a:lnSpc>
                <a:spcPct val="90000"/>
              </a:lnSpc>
              <a:defRPr/>
            </a:pPr>
            <a:r>
              <a:rPr lang="es-MX" sz="2800" b="1" kern="0" dirty="0">
                <a:solidFill>
                  <a:srgbClr val="0C2862"/>
                </a:solidFill>
                <a:latin typeface="Helvetica"/>
                <a:cs typeface="Helvetica"/>
              </a:rPr>
              <a:t>METAS DE DESARROLLO</a:t>
            </a:r>
            <a:endParaRPr lang="es-GT" sz="2800" b="1" kern="0" dirty="0">
              <a:solidFill>
                <a:srgbClr val="0C2862"/>
              </a:solidFill>
              <a:latin typeface="Helvetica"/>
              <a:cs typeface="Helvetica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E97B9A-D2BC-4D6C-9CFC-DDBF7FC5ABCF}"/>
              </a:ext>
            </a:extLst>
          </p:cNvPr>
          <p:cNvSpPr txBox="1"/>
          <p:nvPr/>
        </p:nvSpPr>
        <p:spPr>
          <a:xfrm>
            <a:off x="3076510" y="5112102"/>
            <a:ext cx="633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solidFill>
                  <a:srgbClr val="2E74B0"/>
                </a:solidFill>
                <a:latin typeface="Helvetica" panose="020B0504020202030204" pitchFamily="34" charset="0"/>
                <a:cs typeface="Helvetica"/>
              </a:rPr>
              <a:t>PLANID</a:t>
            </a:r>
          </a:p>
          <a:p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504020202030204" pitchFamily="34" charset="0"/>
                <a:cs typeface="Helvetica"/>
              </a:rPr>
              <a:t>Se invertirá en un seguro agrícola para pequeños parcelarios.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7A6D20-9531-48AB-8B95-AF876C1543DD}"/>
              </a:ext>
            </a:extLst>
          </p:cNvPr>
          <p:cNvSpPr txBox="1"/>
          <p:nvPr/>
        </p:nvSpPr>
        <p:spPr>
          <a:xfrm>
            <a:off x="2987816" y="3288086"/>
            <a:ext cx="6219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solidFill>
                  <a:srgbClr val="2E74B0"/>
                </a:solidFill>
                <a:latin typeface="Helvetica" panose="020B0504020202030204" pitchFamily="34" charset="0"/>
                <a:cs typeface="Helvetica"/>
              </a:rPr>
              <a:t>META PGG</a:t>
            </a:r>
          </a:p>
          <a:p>
            <a:endParaRPr lang="es-E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504020202030204" pitchFamily="34" charset="0"/>
              <a:cs typeface="Helvetica"/>
            </a:endParaRPr>
          </a:p>
          <a:p>
            <a:r>
              <a:rPr lang="es-GT" sz="1600" dirty="0">
                <a:solidFill>
                  <a:srgbClr val="101827"/>
                </a:solidFill>
                <a:latin typeface="Helvetica" panose="020B0504020202030204" pitchFamily="34" charset="0"/>
                <a:cs typeface="Helvetica"/>
              </a:rPr>
              <a:t>Para el año 2023 se ha incrementado la cantidad de recursos destinados al seguro agrícola para pequeños parcelarios a GTQ 35,000,000</a:t>
            </a:r>
            <a:endParaRPr lang="es-ES" sz="1400" dirty="0">
              <a:solidFill>
                <a:srgbClr val="101827"/>
              </a:solidFill>
              <a:latin typeface="Helvetica" panose="020B0504020202030204" pitchFamily="34" charset="0"/>
              <a:cs typeface="Helvetica"/>
            </a:endParaRPr>
          </a:p>
        </p:txBody>
      </p:sp>
      <p:pic>
        <p:nvPicPr>
          <p:cNvPr id="7" name="Imagen 6" descr="Logo Prioridades_PN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83" y="1403336"/>
            <a:ext cx="852171" cy="877925"/>
          </a:xfrm>
          <a:prstGeom prst="rect">
            <a:avLst/>
          </a:prstGeom>
        </p:spPr>
      </p:pic>
      <p:pic>
        <p:nvPicPr>
          <p:cNvPr id="9" name="Imagen 8" descr="Elementos_Flechas1 cop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807" y="2799227"/>
            <a:ext cx="339376" cy="772132"/>
          </a:xfrm>
          <a:prstGeom prst="rect">
            <a:avLst/>
          </a:prstGeom>
        </p:spPr>
      </p:pic>
      <p:pic>
        <p:nvPicPr>
          <p:cNvPr id="14" name="Imagen 13" descr="Libro montaje PGG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9627">
            <a:off x="372348" y="3121108"/>
            <a:ext cx="1976921" cy="1976921"/>
          </a:xfrm>
          <a:prstGeom prst="rect">
            <a:avLst/>
          </a:prstGeom>
        </p:spPr>
      </p:pic>
      <p:pic>
        <p:nvPicPr>
          <p:cNvPr id="8" name="Imagen 7" descr="Elementos_Flechas1 cop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807" y="4745333"/>
            <a:ext cx="339376" cy="77213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C960031-2413-43A8-A0A1-B60631B19D9D}"/>
              </a:ext>
            </a:extLst>
          </p:cNvPr>
          <p:cNvSpPr txBox="1"/>
          <p:nvPr/>
        </p:nvSpPr>
        <p:spPr>
          <a:xfrm>
            <a:off x="3076510" y="1252420"/>
            <a:ext cx="633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solidFill>
                  <a:srgbClr val="2E74B0"/>
                </a:solidFill>
                <a:latin typeface="Helvetica" panose="020B0504020202030204" pitchFamily="34" charset="0"/>
                <a:cs typeface="Helvetica"/>
              </a:rPr>
              <a:t>META PND/ ODS 2:</a:t>
            </a:r>
          </a:p>
          <a:p>
            <a:endParaRPr lang="es-ES" sz="1600" b="1" dirty="0">
              <a:solidFill>
                <a:srgbClr val="2E74B0"/>
              </a:solidFill>
              <a:latin typeface="Helvetica" panose="020B0504020202030204" pitchFamily="34" charset="0"/>
              <a:cs typeface="Helvetica"/>
            </a:endParaRPr>
          </a:p>
          <a:p>
            <a:r>
              <a:rPr lang="es-ES" sz="1600" b="1" dirty="0">
                <a:solidFill>
                  <a:srgbClr val="101827"/>
                </a:solidFill>
                <a:latin typeface="Helvetica" panose="020B0504020202030204" pitchFamily="34" charset="0"/>
                <a:cs typeface="Helvetica"/>
              </a:rPr>
              <a:t>2.3 Productividad Agrícola</a:t>
            </a:r>
          </a:p>
          <a:p>
            <a:r>
              <a:rPr lang="es-G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504020202030204" pitchFamily="34" charset="0"/>
                <a:cs typeface="Helvetica"/>
              </a:rPr>
              <a:t>Para 2030, duplicar la productividad agrícola y los ingresos de los productores de alimentos en pequeña escala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504020202030204" pitchFamily="34" charset="0"/>
              <a:cs typeface="Helvetica"/>
            </a:endParaRPr>
          </a:p>
        </p:txBody>
      </p:sp>
      <p:pic>
        <p:nvPicPr>
          <p:cNvPr id="13" name="Imagen 12" descr="Libro montaje PLANI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475">
            <a:off x="504997" y="5076329"/>
            <a:ext cx="1991801" cy="19918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02" y="1329511"/>
            <a:ext cx="1210733" cy="12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620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2A689FD-82B2-254E-9822-149BF29604A9}"/>
              </a:ext>
            </a:extLst>
          </p:cNvPr>
          <p:cNvSpPr txBox="1">
            <a:spLocks/>
          </p:cNvSpPr>
          <p:nvPr/>
        </p:nvSpPr>
        <p:spPr>
          <a:xfrm>
            <a:off x="462447" y="274794"/>
            <a:ext cx="5193861" cy="104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s-GT" sz="2800" kern="0" dirty="0">
                <a:solidFill>
                  <a:srgbClr val="0A93D2"/>
                </a:solidFill>
                <a:latin typeface="Helvetica"/>
                <a:cs typeface="Helvetica"/>
              </a:rPr>
              <a:t>PGG 2020-2024</a:t>
            </a:r>
          </a:p>
          <a:p>
            <a:pPr algn="l">
              <a:lnSpc>
                <a:spcPct val="90000"/>
              </a:lnSpc>
              <a:defRPr/>
            </a:pPr>
            <a:r>
              <a:rPr lang="es-MX" sz="2800" b="1" kern="0" dirty="0">
                <a:solidFill>
                  <a:srgbClr val="0C2862"/>
                </a:solidFill>
                <a:latin typeface="Helvetica"/>
                <a:cs typeface="Helvetica"/>
              </a:rPr>
              <a:t>METAS</a:t>
            </a:r>
            <a:endParaRPr lang="es-GT" sz="2800" b="1" kern="0" dirty="0">
              <a:solidFill>
                <a:srgbClr val="0C2862"/>
              </a:solidFill>
              <a:latin typeface="Helvetica"/>
              <a:cs typeface="Helvetica"/>
            </a:endParaRPr>
          </a:p>
        </p:txBody>
      </p:sp>
      <p:sp>
        <p:nvSpPr>
          <p:cNvPr id="5" name="2019"/>
          <p:cNvSpPr txBox="1"/>
          <p:nvPr/>
        </p:nvSpPr>
        <p:spPr>
          <a:xfrm>
            <a:off x="926752" y="3670417"/>
            <a:ext cx="796983" cy="260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defRPr sz="2500" cap="all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2000" b="1" dirty="0">
                <a:solidFill>
                  <a:srgbClr val="FFFFFF"/>
                </a:solidFill>
                <a:latin typeface="Helvetica"/>
                <a:cs typeface="Helvetica"/>
              </a:rPr>
              <a:t>20</a:t>
            </a:r>
            <a:r>
              <a:rPr lang="es-ES_tradnl" sz="2000" b="1" dirty="0">
                <a:solidFill>
                  <a:srgbClr val="FFFFFF"/>
                </a:solidFill>
                <a:latin typeface="Helvetica"/>
                <a:cs typeface="Helvetica"/>
              </a:rPr>
              <a:t>3</a:t>
            </a:r>
            <a:r>
              <a:rPr lang="es-GT" sz="2000" b="1" dirty="0">
                <a:solidFill>
                  <a:srgbClr val="FFFFFF"/>
                </a:solidFill>
                <a:latin typeface="Helvetica"/>
                <a:cs typeface="Helvetica"/>
              </a:rPr>
              <a:t>2</a:t>
            </a:r>
            <a:endParaRPr sz="20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E97B9A-D2BC-4D6C-9CFC-DDBF7FC5ABCF}"/>
              </a:ext>
            </a:extLst>
          </p:cNvPr>
          <p:cNvSpPr txBox="1"/>
          <p:nvPr/>
        </p:nvSpPr>
        <p:spPr>
          <a:xfrm>
            <a:off x="271186" y="4029781"/>
            <a:ext cx="210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Helvetica"/>
                <a:cs typeface="Helvetica"/>
              </a:rPr>
              <a:t>Se habrá reducido el déficit habitacional en un 50%</a:t>
            </a:r>
          </a:p>
        </p:txBody>
      </p:sp>
      <p:pic>
        <p:nvPicPr>
          <p:cNvPr id="9" name="1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799" y="1842446"/>
            <a:ext cx="6390341" cy="4960962"/>
          </a:xfrm>
          <a:prstGeom prst="rect">
            <a:avLst/>
          </a:prstGeom>
        </p:spPr>
      </p:pic>
      <p:sp>
        <p:nvSpPr>
          <p:cNvPr id="10" name="7 CuadroTexto"/>
          <p:cNvSpPr txBox="1"/>
          <p:nvPr/>
        </p:nvSpPr>
        <p:spPr>
          <a:xfrm>
            <a:off x="2376305" y="1258856"/>
            <a:ext cx="521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000" b="1" dirty="0">
                <a:solidFill>
                  <a:schemeClr val="accent5">
                    <a:lumMod val="50000"/>
                  </a:schemeClr>
                </a:solidFill>
              </a:rPr>
              <a:t>50 METAS</a:t>
            </a:r>
          </a:p>
        </p:txBody>
      </p:sp>
    </p:spTree>
    <p:extLst>
      <p:ext uri="{BB962C8B-B14F-4D97-AF65-F5344CB8AC3E}">
        <p14:creationId xmlns:p14="http://schemas.microsoft.com/office/powerpoint/2010/main" val="15117818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2A689FD-82B2-254E-9822-149BF29604A9}"/>
              </a:ext>
            </a:extLst>
          </p:cNvPr>
          <p:cNvSpPr txBox="1">
            <a:spLocks/>
          </p:cNvSpPr>
          <p:nvPr/>
        </p:nvSpPr>
        <p:spPr>
          <a:xfrm>
            <a:off x="304024" y="271750"/>
            <a:ext cx="5193861" cy="104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s-GT" sz="2800" kern="0" dirty="0">
                <a:solidFill>
                  <a:srgbClr val="0A93D2"/>
                </a:solidFill>
                <a:latin typeface="Helvetica"/>
                <a:cs typeface="Helvetica"/>
              </a:rPr>
              <a:t>PILAR: DESARROLLO SOCIAL</a:t>
            </a:r>
          </a:p>
          <a:p>
            <a:pPr algn="l">
              <a:lnSpc>
                <a:spcPct val="90000"/>
              </a:lnSpc>
              <a:defRPr/>
            </a:pPr>
            <a:r>
              <a:rPr lang="es-MX" sz="2800" b="1" kern="0" dirty="0">
                <a:solidFill>
                  <a:srgbClr val="0C2862"/>
                </a:solidFill>
                <a:latin typeface="Helvetica"/>
                <a:cs typeface="Helvetica"/>
              </a:rPr>
              <a:t>25 METAS</a:t>
            </a:r>
            <a:endParaRPr lang="es-GT" sz="2800" b="1" kern="0" dirty="0">
              <a:solidFill>
                <a:srgbClr val="0C2862"/>
              </a:solidFill>
              <a:latin typeface="Helvetica"/>
              <a:cs typeface="Helvetic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85" y="1350547"/>
            <a:ext cx="1322650" cy="13226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16" y="3046440"/>
            <a:ext cx="1322652" cy="13226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83" y="5156140"/>
            <a:ext cx="1316085" cy="131608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600" y="2494773"/>
            <a:ext cx="719068" cy="71906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764" y="2497737"/>
            <a:ext cx="718825" cy="7188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600" y="3351249"/>
            <a:ext cx="713035" cy="71303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764" y="3351249"/>
            <a:ext cx="719465" cy="719465"/>
          </a:xfrm>
          <a:prstGeom prst="rect">
            <a:avLst/>
          </a:prstGeom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899844"/>
              </p:ext>
            </p:extLst>
          </p:nvPr>
        </p:nvGraphicFramePr>
        <p:xfrm>
          <a:off x="1942082" y="4977608"/>
          <a:ext cx="6559050" cy="1690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00" u="none" strike="noStrike" dirty="0">
                          <a:effectLst/>
                        </a:rPr>
                        <a:t>Para el año 2023 se redujo la razón de </a:t>
                      </a:r>
                      <a:r>
                        <a:rPr lang="es-GT" sz="1000" b="1" u="none" strike="noStrike" dirty="0">
                          <a:effectLst/>
                        </a:rPr>
                        <a:t>mortalidad materna en </a:t>
                      </a:r>
                      <a:r>
                        <a:rPr lang="es-GT" sz="1000" u="none" strike="noStrike" dirty="0">
                          <a:effectLst/>
                        </a:rPr>
                        <a:t>14.4 puntos</a:t>
                      </a:r>
                      <a:r>
                        <a:rPr lang="es-GT" sz="1000" u="none" strike="noStrike" baseline="0" dirty="0">
                          <a:effectLst/>
                        </a:rPr>
                        <a:t> </a:t>
                      </a:r>
                      <a:r>
                        <a:rPr lang="es-GT" sz="1000" u="none" strike="noStrike" dirty="0">
                          <a:effectLst/>
                        </a:rPr>
                        <a:t>porcentuales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00" u="none" strike="noStrike" dirty="0">
                          <a:effectLst/>
                        </a:rPr>
                        <a:t>Para el año 2023 se redujo la tasa de </a:t>
                      </a:r>
                      <a:r>
                        <a:rPr lang="es-GT" sz="1000" b="1" u="none" strike="noStrike" dirty="0">
                          <a:effectLst/>
                        </a:rPr>
                        <a:t>mortalidad infantil </a:t>
                      </a:r>
                      <a:r>
                        <a:rPr lang="es-GT" sz="1000" u="none" strike="noStrike" dirty="0">
                          <a:effectLst/>
                        </a:rPr>
                        <a:t>en 10 puntos porcentuales.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00" u="none" strike="noStrike" dirty="0">
                          <a:effectLst/>
                        </a:rPr>
                        <a:t>Para el año 2023 se redujo el número de casos de </a:t>
                      </a:r>
                      <a:r>
                        <a:rPr lang="es-GT" sz="1000" b="1" u="none" strike="noStrike" dirty="0">
                          <a:effectLst/>
                        </a:rPr>
                        <a:t>morbilidad infantil </a:t>
                      </a:r>
                      <a:r>
                        <a:rPr lang="es-GT" sz="1000" u="none" strike="noStrike" dirty="0">
                          <a:effectLst/>
                        </a:rPr>
                        <a:t>en un 5% anual.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93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00" u="none" strike="noStrike" dirty="0">
                          <a:effectLst/>
                        </a:rPr>
                        <a:t>Para el año 2023 se ha incrementado el porcentaje de niñas y niños con </a:t>
                      </a:r>
                      <a:r>
                        <a:rPr lang="es-GT" sz="1000" b="1" u="none" strike="noStrike" dirty="0">
                          <a:effectLst/>
                        </a:rPr>
                        <a:t>esquema de vacunación </a:t>
                      </a:r>
                      <a:r>
                        <a:rPr lang="es-GT" sz="1000" u="none" strike="noStrike" dirty="0">
                          <a:effectLst/>
                        </a:rPr>
                        <a:t>completo en 9.6</a:t>
                      </a:r>
                      <a:r>
                        <a:rPr lang="es-GT" sz="1000" u="none" strike="noStrike" baseline="0" dirty="0">
                          <a:effectLst/>
                        </a:rPr>
                        <a:t> pts.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00" u="none" strike="noStrike" dirty="0">
                          <a:effectLst/>
                        </a:rPr>
                        <a:t>Para el año 2023 se ha incrementado en </a:t>
                      </a:r>
                      <a:r>
                        <a:rPr lang="es-GT" sz="1000" b="1" u="none" strike="noStrike" dirty="0">
                          <a:effectLst/>
                        </a:rPr>
                        <a:t>4 unidades la red hospitalaria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00" u="none" strike="noStrike" dirty="0">
                          <a:effectLst/>
                        </a:rPr>
                        <a:t>Para el año 2023 se ha incrementado en </a:t>
                      </a:r>
                      <a:r>
                        <a:rPr lang="es-GT" sz="1000" b="1" u="none" strike="noStrike" dirty="0">
                          <a:effectLst/>
                        </a:rPr>
                        <a:t>50 el número de centros de salud </a:t>
                      </a:r>
                      <a:r>
                        <a:rPr lang="es-GT" sz="1000" u="none" strike="noStrike" dirty="0">
                          <a:effectLst/>
                        </a:rPr>
                        <a:t>tipo A y B.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el año 2023 se ha incrementado la cobertura </a:t>
                      </a:r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seguro médico escolar 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3 millones de niños</a:t>
                      </a:r>
                    </a:p>
                  </a:txBody>
                  <a:tcPr marL="6655" marR="6655" marT="66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64320"/>
              </p:ext>
            </p:extLst>
          </p:nvPr>
        </p:nvGraphicFramePr>
        <p:xfrm>
          <a:off x="1827364" y="1350547"/>
          <a:ext cx="6482850" cy="1376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218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00" u="none" strike="noStrike" dirty="0">
                          <a:effectLst/>
                        </a:rPr>
                        <a:t>Para el año 2023 se redujo </a:t>
                      </a:r>
                      <a:r>
                        <a:rPr lang="es-GT" sz="1000" b="1" u="none" strike="noStrike" dirty="0">
                          <a:effectLst/>
                        </a:rPr>
                        <a:t>la pobreza general </a:t>
                      </a:r>
                      <a:r>
                        <a:rPr lang="es-GT" sz="1000" u="none" strike="noStrike" dirty="0">
                          <a:effectLst/>
                        </a:rPr>
                        <a:t>en 9.3 puntos porcentuales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00" u="none" strike="noStrike" dirty="0">
                          <a:effectLst/>
                        </a:rPr>
                        <a:t>Para el año 2023 se redujo </a:t>
                      </a:r>
                      <a:r>
                        <a:rPr lang="es-GT" sz="1000" b="1" u="none" strike="noStrike" dirty="0">
                          <a:effectLst/>
                        </a:rPr>
                        <a:t>la pobreza extrema </a:t>
                      </a:r>
                      <a:r>
                        <a:rPr lang="es-GT" sz="1000" u="none" strike="noStrike" dirty="0">
                          <a:effectLst/>
                        </a:rPr>
                        <a:t>en 5 puntos porcentuales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00" u="none" strike="noStrike" dirty="0">
                          <a:effectLst/>
                        </a:rPr>
                        <a:t>Para el año 2023 se ha incrementado a 150,000 el número de </a:t>
                      </a:r>
                      <a:r>
                        <a:rPr lang="es-GT" sz="1000" b="1" u="none" strike="noStrike" dirty="0">
                          <a:effectLst/>
                        </a:rPr>
                        <a:t>familias atendidas po</a:t>
                      </a:r>
                      <a:r>
                        <a:rPr lang="es-GT" sz="1000" b="1" u="none" strike="noStrike" baseline="0" dirty="0">
                          <a:effectLst/>
                        </a:rPr>
                        <a:t>r TMC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GT" sz="1000" u="none" strike="noStrike" dirty="0">
                          <a:effectLst/>
                        </a:rPr>
                        <a:t>Para el año 2023 se ha incrementado en 6,000 el número de </a:t>
                      </a:r>
                      <a:r>
                        <a:rPr lang="es-GT" sz="1000" b="1" u="none" strike="noStrike" dirty="0">
                          <a:effectLst/>
                        </a:rPr>
                        <a:t>adultos mayores atendidos </a:t>
                      </a:r>
                      <a:r>
                        <a:rPr lang="es-GT" sz="1000" u="none" strike="noStrike" dirty="0">
                          <a:effectLst/>
                        </a:rPr>
                        <a:t>por el programa de pensiones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G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el año 2023 se ha incrementado el monto de los créditos para </a:t>
                      </a:r>
                      <a:r>
                        <a:rPr lang="es-GT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emprendimientos de familias pobres</a:t>
                      </a:r>
                      <a:r>
                        <a:rPr lang="es-G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GTQ 200,000,000.0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95741"/>
              </p:ext>
            </p:extLst>
          </p:nvPr>
        </p:nvGraphicFramePr>
        <p:xfrm>
          <a:off x="1942082" y="3216562"/>
          <a:ext cx="6482850" cy="1055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327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GT" sz="1050" u="none" strike="noStrike" dirty="0">
                          <a:effectLst/>
                        </a:rPr>
                        <a:t>Para el año 2023 se redujo </a:t>
                      </a:r>
                      <a:r>
                        <a:rPr lang="es-GT" sz="1050" b="1" u="none" strike="noStrike" dirty="0">
                          <a:effectLst/>
                        </a:rPr>
                        <a:t>la tasa desnutrición crónica </a:t>
                      </a:r>
                      <a:r>
                        <a:rPr lang="es-GT" sz="1050" u="none" strike="noStrike" dirty="0">
                          <a:effectLst/>
                        </a:rPr>
                        <a:t>en 7 puntos porcentuales.</a:t>
                      </a:r>
                      <a:endParaRPr lang="es-G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50" u="none" strike="noStrike" dirty="0">
                          <a:effectLst/>
                        </a:rPr>
                        <a:t>Para el año 2023 se ha incrementado a 4 millones el número </a:t>
                      </a:r>
                      <a:r>
                        <a:rPr lang="es-GT" sz="1050" b="1" u="none" strike="noStrike" dirty="0">
                          <a:effectLst/>
                        </a:rPr>
                        <a:t>de raciones </a:t>
                      </a:r>
                      <a:r>
                        <a:rPr lang="es-GT" sz="1050" u="none" strike="noStrike" dirty="0">
                          <a:effectLst/>
                        </a:rPr>
                        <a:t>(desayunos y almuerzos) servidos en comedores sociales</a:t>
                      </a:r>
                    </a:p>
                  </a:txBody>
                  <a:tcPr marL="6655" marR="6655" marT="66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GT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año 2023 se ha incrementado la cantidad de recursos destinados </a:t>
                      </a:r>
                      <a:r>
                        <a:rPr lang="es-GT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seguro agrícola para pequeños parcelarios a</a:t>
                      </a:r>
                      <a:r>
                        <a:rPr lang="es-GT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GTQ 35,000,000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03566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ci_x00f3_n xmlns="16c224f2-5dbc-411b-a650-939e82d935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F3943FCDCDB145AF12CE8F0724869C" ma:contentTypeVersion="1" ma:contentTypeDescription="Crear nuevo documento." ma:contentTypeScope="" ma:versionID="d27e266b5a9f254744c82a695d6a9fdd">
  <xsd:schema xmlns:xsd="http://www.w3.org/2001/XMLSchema" xmlns:p="http://schemas.microsoft.com/office/2006/metadata/properties" xmlns:ns2="16c224f2-5dbc-411b-a650-939e82d935f8" targetNamespace="http://schemas.microsoft.com/office/2006/metadata/properties" ma:root="true" ma:fieldsID="e070547349165af48e15fc143bc9d904" ns2:_="">
    <xsd:import namespace="16c224f2-5dbc-411b-a650-939e82d935f8"/>
    <xsd:element name="properties">
      <xsd:complexType>
        <xsd:sequence>
          <xsd:element name="documentManagement">
            <xsd:complexType>
              <xsd:all>
                <xsd:element ref="ns2:Descripci_x00f3_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6c224f2-5dbc-411b-a650-939e82d935f8" elementFormDefault="qualified">
    <xsd:import namespace="http://schemas.microsoft.com/office/2006/documentManagement/types"/>
    <xsd:element name="Descripci_x00f3_n" ma:index="8" nillable="true" ma:displayName="Descripción" ma:internalName="Descripci_x00f3_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B0448CA-D19C-4B10-BE71-C1232F84DA7F}">
  <ds:schemaRefs>
    <ds:schemaRef ds:uri="http://purl.org/dc/terms/"/>
    <ds:schemaRef ds:uri="16c224f2-5dbc-411b-a650-939e82d935f8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73F990-5A8E-454D-A272-8B61EDFA3A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B5FAE-BE13-4732-9BB6-479C6F56E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224f2-5dbc-411b-a650-939e82d935f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403</Words>
  <Application>Microsoft Macintosh PowerPoint</Application>
  <PresentationFormat>Panorámica</PresentationFormat>
  <Paragraphs>54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306</cp:revision>
  <cp:lastPrinted>2019-12-06T02:24:05Z</cp:lastPrinted>
  <dcterms:created xsi:type="dcterms:W3CDTF">2018-01-11T17:54:19Z</dcterms:created>
  <dcterms:modified xsi:type="dcterms:W3CDTF">2020-02-27T00:13:05Z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0x01010067F3943FCDCDB145AF12CE8F0724869C</vt:lpwstr>
  </property>
</Properties>
</file>