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7" r:id="rId2"/>
    <p:sldId id="272" r:id="rId3"/>
    <p:sldId id="286" r:id="rId4"/>
    <p:sldId id="304" r:id="rId5"/>
    <p:sldId id="342" r:id="rId6"/>
    <p:sldId id="303" r:id="rId7"/>
    <p:sldId id="302" r:id="rId8"/>
    <p:sldId id="340" r:id="rId9"/>
    <p:sldId id="305" r:id="rId10"/>
    <p:sldId id="307" r:id="rId11"/>
    <p:sldId id="306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24" r:id="rId23"/>
    <p:sldId id="318" r:id="rId24"/>
    <p:sldId id="319" r:id="rId25"/>
    <p:sldId id="320" r:id="rId26"/>
    <p:sldId id="321" r:id="rId27"/>
    <p:sldId id="322" r:id="rId28"/>
    <p:sldId id="330" r:id="rId29"/>
    <p:sldId id="323" r:id="rId30"/>
    <p:sldId id="325" r:id="rId31"/>
    <p:sldId id="327" r:id="rId32"/>
    <p:sldId id="328" r:id="rId33"/>
    <p:sldId id="331" r:id="rId34"/>
    <p:sldId id="329" r:id="rId35"/>
    <p:sldId id="332" r:id="rId36"/>
    <p:sldId id="337" r:id="rId37"/>
    <p:sldId id="333" r:id="rId38"/>
    <p:sldId id="334" r:id="rId39"/>
    <p:sldId id="335" r:id="rId40"/>
    <p:sldId id="339" r:id="rId41"/>
    <p:sldId id="341" r:id="rId42"/>
    <p:sldId id="338" r:id="rId43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810" autoAdjust="0"/>
  </p:normalViewPr>
  <p:slideViewPr>
    <p:cSldViewPr snapToGrid="0" showGuides="1">
      <p:cViewPr varScale="1">
        <p:scale>
          <a:sx n="63" d="100"/>
          <a:sy n="63" d="100"/>
        </p:scale>
        <p:origin x="52" y="3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CCAAC74A-664E-43D3-859E-B35855730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710C658-31F9-4A67-8267-E3463B262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DD18964-3BB4-4D47-8767-CE438F1B9D44}" type="datetime1">
              <a:rPr lang="es-ES" smtClean="0"/>
              <a:t>30/01/2024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D7BBBF1-3A7A-4F4B-8592-578ABE65B7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CA02F046-B531-4374-9A89-AC21BCA06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D2DFAA7-D3C3-4D01-9299-453E25D16D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05273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66C0203-D64A-4516-A5D4-F81B23892FEC}" type="datetime1">
              <a:rPr lang="es-ES" noProof="0" smtClean="0"/>
              <a:t>30/01/2024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DC51814-3B91-4036-94D2-3977634EE21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006257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6824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1364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7200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5707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1042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3966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1874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940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223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es-ES" smtClean="0"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34342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es-ES" smtClean="0"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9474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496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105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661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6690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2879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9741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4201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591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481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4448175"/>
            <a:ext cx="12192000" cy="240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551363"/>
            <a:ext cx="11520488" cy="1176337"/>
          </a:xfrm>
        </p:spPr>
        <p:txBody>
          <a:bodyPr rtlCol="0"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830888"/>
            <a:ext cx="11520488" cy="5508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9481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476250"/>
            <a:ext cx="5165724" cy="2557463"/>
          </a:xfrm>
        </p:spPr>
        <p:txBody>
          <a:bodyPr rtlCol="0" anchor="ctr">
            <a:noAutofit/>
          </a:bodyPr>
          <a:lstStyle>
            <a:lvl1pPr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76250"/>
            <a:ext cx="5795963" cy="25574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3" name="Marcador de posición de imagen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3233941"/>
            <a:ext cx="11520486" cy="2966833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476250"/>
            <a:ext cx="165100" cy="2557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387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0"/>
            <a:ext cx="51380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97" y="1296176"/>
            <a:ext cx="5272764" cy="1551573"/>
          </a:xfrm>
        </p:spPr>
        <p:txBody>
          <a:bodyPr rtlCol="0" anchor="b">
            <a:no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198" y="3073967"/>
            <a:ext cx="5272764" cy="25574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3" name="Marcador de posición de imagen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7601" y="1016000"/>
            <a:ext cx="5138058" cy="4978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306EB3B-6A54-45E7-B23D-F9515CC15D12}"/>
              </a:ext>
            </a:extLst>
          </p:cNvPr>
          <p:cNvSpPr/>
          <p:nvPr userDrawn="1"/>
        </p:nvSpPr>
        <p:spPr>
          <a:xfrm>
            <a:off x="0" y="5994400"/>
            <a:ext cx="4093029" cy="86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E110354-15BA-4B22-B7CF-3D5BFA5C722D}"/>
              </a:ext>
            </a:extLst>
          </p:cNvPr>
          <p:cNvSpPr/>
          <p:nvPr userDrawn="1"/>
        </p:nvSpPr>
        <p:spPr>
          <a:xfrm>
            <a:off x="2162630" y="873210"/>
            <a:ext cx="4093029" cy="138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5135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783831"/>
            <a:ext cx="3111954" cy="3290338"/>
          </a:xfrm>
        </p:spPr>
        <p:txBody>
          <a:bodyPr rtlCol="0" anchor="ctr">
            <a:no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370" y="1783832"/>
            <a:ext cx="4402592" cy="3290338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3" name="Marcador de posición de imagen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114" y="0"/>
            <a:ext cx="3628571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E16C293-C1E0-4EA5-BDE5-D226D72FC08B}"/>
              </a:ext>
            </a:extLst>
          </p:cNvPr>
          <p:cNvSpPr/>
          <p:nvPr userDrawn="1"/>
        </p:nvSpPr>
        <p:spPr>
          <a:xfrm>
            <a:off x="371475" y="5297714"/>
            <a:ext cx="3111954" cy="1560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C770C08-8FFF-4293-8E7D-DBFEE4E3E443}"/>
              </a:ext>
            </a:extLst>
          </p:cNvPr>
          <p:cNvSpPr/>
          <p:nvPr userDrawn="1"/>
        </p:nvSpPr>
        <p:spPr>
          <a:xfrm>
            <a:off x="7489370" y="0"/>
            <a:ext cx="4402593" cy="15602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1462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1389743"/>
            <a:ext cx="12192000" cy="40785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31584"/>
            <a:ext cx="10515600" cy="1500187"/>
          </a:xfrm>
        </p:spPr>
        <p:txBody>
          <a:bodyPr rtlCol="0"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E6F2E6F7-3BE5-4484-A73E-3EFDB734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68071"/>
            <a:ext cx="10515600" cy="805542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19AEFA0-9379-4E32-9D66-976465036916}"/>
              </a:ext>
            </a:extLst>
          </p:cNvPr>
          <p:cNvSpPr/>
          <p:nvPr userDrawn="1"/>
        </p:nvSpPr>
        <p:spPr>
          <a:xfrm>
            <a:off x="371475" y="580571"/>
            <a:ext cx="1573439" cy="15001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4FFB43B-30D9-4055-B912-4E3C85B03657}"/>
              </a:ext>
            </a:extLst>
          </p:cNvPr>
          <p:cNvSpPr/>
          <p:nvPr userDrawn="1"/>
        </p:nvSpPr>
        <p:spPr>
          <a:xfrm>
            <a:off x="7097486" y="5105274"/>
            <a:ext cx="4794477" cy="7259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28814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Marcador de posición de imagen 6">
            <a:extLst>
              <a:ext uri="{FF2B5EF4-FFF2-40B4-BE49-F238E27FC236}">
                <a16:creationId xmlns:a16="http://schemas.microsoft.com/office/drawing/2014/main" id="{391EAACA-1322-4E60-917E-C7408F539D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600982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3957831"/>
            <a:ext cx="9620250" cy="1500187"/>
          </a:xfrm>
        </p:spPr>
        <p:txBody>
          <a:bodyPr rtlCol="0"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43296215-27AE-462B-9127-E1C932633896}"/>
              </a:ext>
            </a:extLst>
          </p:cNvPr>
          <p:cNvSpPr/>
          <p:nvPr userDrawn="1"/>
        </p:nvSpPr>
        <p:spPr>
          <a:xfrm>
            <a:off x="1093471" y="3843394"/>
            <a:ext cx="1722120" cy="1729060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747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3" name="Marcador de posición de imagen 32">
            <a:extLst>
              <a:ext uri="{FF2B5EF4-FFF2-40B4-BE49-F238E27FC236}">
                <a16:creationId xmlns:a16="http://schemas.microsoft.com/office/drawing/2014/main" id="{2DB7CFEB-6952-4BC3-B9E0-0C382490F9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675" y="260350"/>
            <a:ext cx="6499502" cy="5940425"/>
          </a:xfrm>
          <a:custGeom>
            <a:avLst/>
            <a:gdLst>
              <a:gd name="connsiteX0" fmla="*/ 4432576 w 6499502"/>
              <a:gd name="connsiteY0" fmla="*/ 4057650 h 5940425"/>
              <a:gd name="connsiteX1" fmla="*/ 6499502 w 6499502"/>
              <a:gd name="connsiteY1" fmla="*/ 4057650 h 5940425"/>
              <a:gd name="connsiteX2" fmla="*/ 6499502 w 6499502"/>
              <a:gd name="connsiteY2" fmla="*/ 5940425 h 5940425"/>
              <a:gd name="connsiteX3" fmla="*/ 4432576 w 6499502"/>
              <a:gd name="connsiteY3" fmla="*/ 5940425 h 5940425"/>
              <a:gd name="connsiteX4" fmla="*/ 2216288 w 6499502"/>
              <a:gd name="connsiteY4" fmla="*/ 4057650 h 5940425"/>
              <a:gd name="connsiteX5" fmla="*/ 4283214 w 6499502"/>
              <a:gd name="connsiteY5" fmla="*/ 4057650 h 5940425"/>
              <a:gd name="connsiteX6" fmla="*/ 4283214 w 6499502"/>
              <a:gd name="connsiteY6" fmla="*/ 5940425 h 5940425"/>
              <a:gd name="connsiteX7" fmla="*/ 2216288 w 6499502"/>
              <a:gd name="connsiteY7" fmla="*/ 5940425 h 5940425"/>
              <a:gd name="connsiteX8" fmla="*/ 0 w 6499502"/>
              <a:gd name="connsiteY8" fmla="*/ 4057650 h 5940425"/>
              <a:gd name="connsiteX9" fmla="*/ 2066926 w 6499502"/>
              <a:gd name="connsiteY9" fmla="*/ 4057650 h 5940425"/>
              <a:gd name="connsiteX10" fmla="*/ 2066926 w 6499502"/>
              <a:gd name="connsiteY10" fmla="*/ 5940425 h 5940425"/>
              <a:gd name="connsiteX11" fmla="*/ 0 w 6499502"/>
              <a:gd name="connsiteY11" fmla="*/ 5940425 h 5940425"/>
              <a:gd name="connsiteX12" fmla="*/ 4432576 w 6499502"/>
              <a:gd name="connsiteY12" fmla="*/ 2028825 h 5940425"/>
              <a:gd name="connsiteX13" fmla="*/ 6499502 w 6499502"/>
              <a:gd name="connsiteY13" fmla="*/ 2028825 h 5940425"/>
              <a:gd name="connsiteX14" fmla="*/ 6499502 w 6499502"/>
              <a:gd name="connsiteY14" fmla="*/ 3911600 h 5940425"/>
              <a:gd name="connsiteX15" fmla="*/ 4432576 w 6499502"/>
              <a:gd name="connsiteY15" fmla="*/ 3911600 h 5940425"/>
              <a:gd name="connsiteX16" fmla="*/ 2216288 w 6499502"/>
              <a:gd name="connsiteY16" fmla="*/ 2028825 h 5940425"/>
              <a:gd name="connsiteX17" fmla="*/ 4283214 w 6499502"/>
              <a:gd name="connsiteY17" fmla="*/ 2028825 h 5940425"/>
              <a:gd name="connsiteX18" fmla="*/ 4283214 w 6499502"/>
              <a:gd name="connsiteY18" fmla="*/ 3911600 h 5940425"/>
              <a:gd name="connsiteX19" fmla="*/ 2216288 w 6499502"/>
              <a:gd name="connsiteY19" fmla="*/ 3911600 h 5940425"/>
              <a:gd name="connsiteX20" fmla="*/ 0 w 6499502"/>
              <a:gd name="connsiteY20" fmla="*/ 2028825 h 5940425"/>
              <a:gd name="connsiteX21" fmla="*/ 2066926 w 6499502"/>
              <a:gd name="connsiteY21" fmla="*/ 2028825 h 5940425"/>
              <a:gd name="connsiteX22" fmla="*/ 2066926 w 6499502"/>
              <a:gd name="connsiteY22" fmla="*/ 3911600 h 5940425"/>
              <a:gd name="connsiteX23" fmla="*/ 0 w 6499502"/>
              <a:gd name="connsiteY23" fmla="*/ 3911600 h 5940425"/>
              <a:gd name="connsiteX24" fmla="*/ 4432576 w 6499502"/>
              <a:gd name="connsiteY24" fmla="*/ 0 h 5940425"/>
              <a:gd name="connsiteX25" fmla="*/ 6499502 w 6499502"/>
              <a:gd name="connsiteY25" fmla="*/ 0 h 5940425"/>
              <a:gd name="connsiteX26" fmla="*/ 6499502 w 6499502"/>
              <a:gd name="connsiteY26" fmla="*/ 1882775 h 5940425"/>
              <a:gd name="connsiteX27" fmla="*/ 4432576 w 6499502"/>
              <a:gd name="connsiteY27" fmla="*/ 1882775 h 5940425"/>
              <a:gd name="connsiteX28" fmla="*/ 2216288 w 6499502"/>
              <a:gd name="connsiteY28" fmla="*/ 0 h 5940425"/>
              <a:gd name="connsiteX29" fmla="*/ 4283214 w 6499502"/>
              <a:gd name="connsiteY29" fmla="*/ 0 h 5940425"/>
              <a:gd name="connsiteX30" fmla="*/ 4283214 w 6499502"/>
              <a:gd name="connsiteY30" fmla="*/ 1882775 h 5940425"/>
              <a:gd name="connsiteX31" fmla="*/ 2216288 w 6499502"/>
              <a:gd name="connsiteY31" fmla="*/ 1882775 h 5940425"/>
              <a:gd name="connsiteX32" fmla="*/ 0 w 6499502"/>
              <a:gd name="connsiteY32" fmla="*/ 0 h 5940425"/>
              <a:gd name="connsiteX33" fmla="*/ 2066926 w 6499502"/>
              <a:gd name="connsiteY33" fmla="*/ 0 h 5940425"/>
              <a:gd name="connsiteX34" fmla="*/ 2066926 w 6499502"/>
              <a:gd name="connsiteY34" fmla="*/ 1882775 h 5940425"/>
              <a:gd name="connsiteX35" fmla="*/ 0 w 6499502"/>
              <a:gd name="connsiteY35" fmla="*/ 1882775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9502" h="5940425">
                <a:moveTo>
                  <a:pt x="4432576" y="4057650"/>
                </a:moveTo>
                <a:lnTo>
                  <a:pt x="6499502" y="4057650"/>
                </a:lnTo>
                <a:lnTo>
                  <a:pt x="6499502" y="5940425"/>
                </a:lnTo>
                <a:lnTo>
                  <a:pt x="4432576" y="5940425"/>
                </a:lnTo>
                <a:close/>
                <a:moveTo>
                  <a:pt x="2216288" y="4057650"/>
                </a:moveTo>
                <a:lnTo>
                  <a:pt x="4283214" y="4057650"/>
                </a:lnTo>
                <a:lnTo>
                  <a:pt x="4283214" y="5940425"/>
                </a:lnTo>
                <a:lnTo>
                  <a:pt x="2216288" y="5940425"/>
                </a:lnTo>
                <a:close/>
                <a:moveTo>
                  <a:pt x="0" y="4057650"/>
                </a:moveTo>
                <a:lnTo>
                  <a:pt x="2066926" y="4057650"/>
                </a:lnTo>
                <a:lnTo>
                  <a:pt x="2066926" y="5940425"/>
                </a:lnTo>
                <a:lnTo>
                  <a:pt x="0" y="5940425"/>
                </a:lnTo>
                <a:close/>
                <a:moveTo>
                  <a:pt x="4432576" y="2028825"/>
                </a:moveTo>
                <a:lnTo>
                  <a:pt x="6499502" y="2028825"/>
                </a:lnTo>
                <a:lnTo>
                  <a:pt x="6499502" y="3911600"/>
                </a:lnTo>
                <a:lnTo>
                  <a:pt x="4432576" y="3911600"/>
                </a:lnTo>
                <a:close/>
                <a:moveTo>
                  <a:pt x="2216288" y="2028825"/>
                </a:moveTo>
                <a:lnTo>
                  <a:pt x="4283214" y="2028825"/>
                </a:lnTo>
                <a:lnTo>
                  <a:pt x="4283214" y="3911600"/>
                </a:lnTo>
                <a:lnTo>
                  <a:pt x="2216288" y="3911600"/>
                </a:lnTo>
                <a:close/>
                <a:moveTo>
                  <a:pt x="0" y="2028825"/>
                </a:moveTo>
                <a:lnTo>
                  <a:pt x="2066926" y="2028825"/>
                </a:lnTo>
                <a:lnTo>
                  <a:pt x="2066926" y="3911600"/>
                </a:lnTo>
                <a:lnTo>
                  <a:pt x="0" y="3911600"/>
                </a:lnTo>
                <a:close/>
                <a:moveTo>
                  <a:pt x="4432576" y="0"/>
                </a:moveTo>
                <a:lnTo>
                  <a:pt x="6499502" y="0"/>
                </a:lnTo>
                <a:lnTo>
                  <a:pt x="6499502" y="1882775"/>
                </a:lnTo>
                <a:lnTo>
                  <a:pt x="4432576" y="1882775"/>
                </a:lnTo>
                <a:close/>
                <a:moveTo>
                  <a:pt x="2216288" y="0"/>
                </a:moveTo>
                <a:lnTo>
                  <a:pt x="4283214" y="0"/>
                </a:lnTo>
                <a:lnTo>
                  <a:pt x="4283214" y="1882775"/>
                </a:lnTo>
                <a:lnTo>
                  <a:pt x="2216288" y="1882775"/>
                </a:lnTo>
                <a:close/>
                <a:moveTo>
                  <a:pt x="0" y="0"/>
                </a:moveTo>
                <a:lnTo>
                  <a:pt x="2066926" y="0"/>
                </a:lnTo>
                <a:lnTo>
                  <a:pt x="2066926" y="1882775"/>
                </a:lnTo>
                <a:lnTo>
                  <a:pt x="0" y="18827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596928"/>
            <a:ext cx="4810125" cy="3267268"/>
          </a:xfrm>
        </p:spPr>
        <p:txBody>
          <a:bodyPr rtlCol="0" anchor="ctr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3933498" y="4952673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6B43515-5C7A-4125-B76D-8A24D2BBE5EC}"/>
              </a:ext>
            </a:extLst>
          </p:cNvPr>
          <p:cNvSpPr/>
          <p:nvPr userDrawn="1"/>
        </p:nvSpPr>
        <p:spPr>
          <a:xfrm>
            <a:off x="371475" y="1011911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C9A713B-4176-4C86-9E87-4ADBD6F444FB}"/>
              </a:ext>
            </a:extLst>
          </p:cNvPr>
          <p:cNvSpPr/>
          <p:nvPr userDrawn="1"/>
        </p:nvSpPr>
        <p:spPr>
          <a:xfrm>
            <a:off x="620587" y="671713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62233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17949"/>
            <a:ext cx="6915150" cy="2268337"/>
          </a:xfrm>
        </p:spPr>
        <p:txBody>
          <a:bodyPr rtlCol="0"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5222179" y="2327274"/>
            <a:ext cx="2176462" cy="1511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DFA0623C-0B34-4074-8AA0-6428A5AF07A3}"/>
              </a:ext>
            </a:extLst>
          </p:cNvPr>
          <p:cNvSpPr/>
          <p:nvPr userDrawn="1"/>
        </p:nvSpPr>
        <p:spPr>
          <a:xfrm>
            <a:off x="7468839" y="3917949"/>
            <a:ext cx="2176462" cy="22828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3" name="Marcador de posición de imagen 32">
            <a:extLst>
              <a:ext uri="{FF2B5EF4-FFF2-40B4-BE49-F238E27FC236}">
                <a16:creationId xmlns:a16="http://schemas.microsoft.com/office/drawing/2014/main" id="{B5D335A5-A601-4D8A-AEF5-F34792FF56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1474" y="260351"/>
            <a:ext cx="11520489" cy="5940424"/>
          </a:xfrm>
          <a:custGeom>
            <a:avLst/>
            <a:gdLst>
              <a:gd name="connsiteX0" fmla="*/ 9344026 w 11520489"/>
              <a:gd name="connsiteY0" fmla="*/ 3657598 h 5940424"/>
              <a:gd name="connsiteX1" fmla="*/ 11520489 w 11520489"/>
              <a:gd name="connsiteY1" fmla="*/ 3657598 h 5940424"/>
              <a:gd name="connsiteX2" fmla="*/ 11520489 w 11520489"/>
              <a:gd name="connsiteY2" fmla="*/ 5940424 h 5940424"/>
              <a:gd name="connsiteX3" fmla="*/ 9344026 w 11520489"/>
              <a:gd name="connsiteY3" fmla="*/ 5940424 h 5940424"/>
              <a:gd name="connsiteX4" fmla="*/ 9344026 w 11520489"/>
              <a:gd name="connsiteY4" fmla="*/ 2066924 h 5940424"/>
              <a:gd name="connsiteX5" fmla="*/ 11520489 w 11520489"/>
              <a:gd name="connsiteY5" fmla="*/ 2066924 h 5940424"/>
              <a:gd name="connsiteX6" fmla="*/ 11520489 w 11520489"/>
              <a:gd name="connsiteY6" fmla="*/ 3578224 h 5940424"/>
              <a:gd name="connsiteX7" fmla="*/ 9344026 w 11520489"/>
              <a:gd name="connsiteY7" fmla="*/ 3578224 h 5940424"/>
              <a:gd name="connsiteX8" fmla="*/ 7097365 w 11520489"/>
              <a:gd name="connsiteY8" fmla="*/ 2066924 h 5940424"/>
              <a:gd name="connsiteX9" fmla="*/ 9273828 w 11520489"/>
              <a:gd name="connsiteY9" fmla="*/ 2066924 h 5940424"/>
              <a:gd name="connsiteX10" fmla="*/ 9273828 w 11520489"/>
              <a:gd name="connsiteY10" fmla="*/ 3578224 h 5940424"/>
              <a:gd name="connsiteX11" fmla="*/ 7097365 w 11520489"/>
              <a:gd name="connsiteY11" fmla="*/ 3578224 h 5940424"/>
              <a:gd name="connsiteX12" fmla="*/ 2604044 w 11520489"/>
              <a:gd name="connsiteY12" fmla="*/ 2066923 h 5940424"/>
              <a:gd name="connsiteX13" fmla="*/ 4780506 w 11520489"/>
              <a:gd name="connsiteY13" fmla="*/ 2066923 h 5940424"/>
              <a:gd name="connsiteX14" fmla="*/ 4780506 w 11520489"/>
              <a:gd name="connsiteY14" fmla="*/ 3578222 h 5940424"/>
              <a:gd name="connsiteX15" fmla="*/ 2604044 w 11520489"/>
              <a:gd name="connsiteY15" fmla="*/ 3578222 h 5940424"/>
              <a:gd name="connsiteX16" fmla="*/ 0 w 11520489"/>
              <a:gd name="connsiteY16" fmla="*/ 2066923 h 5940424"/>
              <a:gd name="connsiteX17" fmla="*/ 2533843 w 11520489"/>
              <a:gd name="connsiteY17" fmla="*/ 2066923 h 5940424"/>
              <a:gd name="connsiteX18" fmla="*/ 2533843 w 11520489"/>
              <a:gd name="connsiteY18" fmla="*/ 3578222 h 5940424"/>
              <a:gd name="connsiteX19" fmla="*/ 0 w 11520489"/>
              <a:gd name="connsiteY19" fmla="*/ 3578222 h 5940424"/>
              <a:gd name="connsiteX20" fmla="*/ 2604046 w 11520489"/>
              <a:gd name="connsiteY20" fmla="*/ 0 h 5940424"/>
              <a:gd name="connsiteX21" fmla="*/ 4780509 w 11520489"/>
              <a:gd name="connsiteY21" fmla="*/ 0 h 5940424"/>
              <a:gd name="connsiteX22" fmla="*/ 4780509 w 11520489"/>
              <a:gd name="connsiteY22" fmla="*/ 1987550 h 5940424"/>
              <a:gd name="connsiteX23" fmla="*/ 2604046 w 11520489"/>
              <a:gd name="connsiteY23" fmla="*/ 1987550 h 5940424"/>
              <a:gd name="connsiteX24" fmla="*/ 2 w 11520489"/>
              <a:gd name="connsiteY24" fmla="*/ 0 h 5940424"/>
              <a:gd name="connsiteX25" fmla="*/ 2533845 w 11520489"/>
              <a:gd name="connsiteY25" fmla="*/ 0 h 5940424"/>
              <a:gd name="connsiteX26" fmla="*/ 2533845 w 11520489"/>
              <a:gd name="connsiteY26" fmla="*/ 1987550 h 5940424"/>
              <a:gd name="connsiteX27" fmla="*/ 2 w 11520489"/>
              <a:gd name="connsiteY27" fmla="*/ 1987550 h 5940424"/>
              <a:gd name="connsiteX28" fmla="*/ 7097365 w 11520489"/>
              <a:gd name="connsiteY28" fmla="*/ 0 h 5940424"/>
              <a:gd name="connsiteX29" fmla="*/ 9273828 w 11520489"/>
              <a:gd name="connsiteY29" fmla="*/ 0 h 5940424"/>
              <a:gd name="connsiteX30" fmla="*/ 9273828 w 11520489"/>
              <a:gd name="connsiteY30" fmla="*/ 1987550 h 5940424"/>
              <a:gd name="connsiteX31" fmla="*/ 7097365 w 11520489"/>
              <a:gd name="connsiteY31" fmla="*/ 1987550 h 5940424"/>
              <a:gd name="connsiteX32" fmla="*/ 4850705 w 11520489"/>
              <a:gd name="connsiteY32" fmla="*/ 0 h 5940424"/>
              <a:gd name="connsiteX33" fmla="*/ 7027168 w 11520489"/>
              <a:gd name="connsiteY33" fmla="*/ 0 h 5940424"/>
              <a:gd name="connsiteX34" fmla="*/ 7027168 w 11520489"/>
              <a:gd name="connsiteY34" fmla="*/ 1987550 h 5940424"/>
              <a:gd name="connsiteX35" fmla="*/ 4850705 w 11520489"/>
              <a:gd name="connsiteY35" fmla="*/ 1987550 h 5940424"/>
              <a:gd name="connsiteX36" fmla="*/ 9344025 w 11520489"/>
              <a:gd name="connsiteY36" fmla="*/ 0 h 5940424"/>
              <a:gd name="connsiteX37" fmla="*/ 11520488 w 11520489"/>
              <a:gd name="connsiteY37" fmla="*/ 0 h 5940424"/>
              <a:gd name="connsiteX38" fmla="*/ 11520488 w 11520489"/>
              <a:gd name="connsiteY38" fmla="*/ 1987550 h 5940424"/>
              <a:gd name="connsiteX39" fmla="*/ 9344025 w 11520489"/>
              <a:gd name="connsiteY39" fmla="*/ 1987550 h 594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520489" h="5940424">
                <a:moveTo>
                  <a:pt x="9344026" y="3657598"/>
                </a:moveTo>
                <a:lnTo>
                  <a:pt x="11520489" y="3657598"/>
                </a:lnTo>
                <a:lnTo>
                  <a:pt x="11520489" y="5940424"/>
                </a:lnTo>
                <a:lnTo>
                  <a:pt x="9344026" y="5940424"/>
                </a:lnTo>
                <a:close/>
                <a:moveTo>
                  <a:pt x="9344026" y="2066924"/>
                </a:moveTo>
                <a:lnTo>
                  <a:pt x="11520489" y="2066924"/>
                </a:lnTo>
                <a:lnTo>
                  <a:pt x="11520489" y="3578224"/>
                </a:lnTo>
                <a:lnTo>
                  <a:pt x="9344026" y="3578224"/>
                </a:lnTo>
                <a:close/>
                <a:moveTo>
                  <a:pt x="7097365" y="2066924"/>
                </a:moveTo>
                <a:lnTo>
                  <a:pt x="9273828" y="2066924"/>
                </a:lnTo>
                <a:lnTo>
                  <a:pt x="9273828" y="3578224"/>
                </a:lnTo>
                <a:lnTo>
                  <a:pt x="7097365" y="3578224"/>
                </a:lnTo>
                <a:close/>
                <a:moveTo>
                  <a:pt x="2604044" y="2066923"/>
                </a:moveTo>
                <a:lnTo>
                  <a:pt x="4780506" y="2066923"/>
                </a:lnTo>
                <a:lnTo>
                  <a:pt x="4780506" y="3578222"/>
                </a:lnTo>
                <a:lnTo>
                  <a:pt x="2604044" y="3578222"/>
                </a:lnTo>
                <a:close/>
                <a:moveTo>
                  <a:pt x="0" y="2066923"/>
                </a:moveTo>
                <a:lnTo>
                  <a:pt x="2533843" y="2066923"/>
                </a:lnTo>
                <a:lnTo>
                  <a:pt x="2533843" y="3578222"/>
                </a:lnTo>
                <a:lnTo>
                  <a:pt x="0" y="3578222"/>
                </a:lnTo>
                <a:close/>
                <a:moveTo>
                  <a:pt x="2604046" y="0"/>
                </a:moveTo>
                <a:lnTo>
                  <a:pt x="4780509" y="0"/>
                </a:lnTo>
                <a:lnTo>
                  <a:pt x="4780509" y="1987550"/>
                </a:lnTo>
                <a:lnTo>
                  <a:pt x="2604046" y="1987550"/>
                </a:lnTo>
                <a:close/>
                <a:moveTo>
                  <a:pt x="2" y="0"/>
                </a:moveTo>
                <a:lnTo>
                  <a:pt x="2533845" y="0"/>
                </a:lnTo>
                <a:lnTo>
                  <a:pt x="2533845" y="1987550"/>
                </a:lnTo>
                <a:lnTo>
                  <a:pt x="2" y="1987550"/>
                </a:lnTo>
                <a:close/>
                <a:moveTo>
                  <a:pt x="7097365" y="0"/>
                </a:moveTo>
                <a:lnTo>
                  <a:pt x="9273828" y="0"/>
                </a:lnTo>
                <a:lnTo>
                  <a:pt x="9273828" y="1987550"/>
                </a:lnTo>
                <a:lnTo>
                  <a:pt x="7097365" y="1987550"/>
                </a:lnTo>
                <a:close/>
                <a:moveTo>
                  <a:pt x="4850705" y="0"/>
                </a:moveTo>
                <a:lnTo>
                  <a:pt x="7027168" y="0"/>
                </a:lnTo>
                <a:lnTo>
                  <a:pt x="7027168" y="1987550"/>
                </a:lnTo>
                <a:lnTo>
                  <a:pt x="4850705" y="1987550"/>
                </a:lnTo>
                <a:close/>
                <a:moveTo>
                  <a:pt x="9344025" y="0"/>
                </a:moveTo>
                <a:lnTo>
                  <a:pt x="11520488" y="0"/>
                </a:lnTo>
                <a:lnTo>
                  <a:pt x="11520488" y="1987550"/>
                </a:lnTo>
                <a:lnTo>
                  <a:pt x="9344025" y="1987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2883340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4406207"/>
            <a:ext cx="10439400" cy="1175444"/>
          </a:xfrm>
        </p:spPr>
        <p:txBody>
          <a:bodyPr rtlCol="0" anchor="ctr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0" y="0"/>
            <a:ext cx="12191999" cy="2847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Marcador de posición de imagen 6">
            <a:extLst>
              <a:ext uri="{FF2B5EF4-FFF2-40B4-BE49-F238E27FC236}">
                <a16:creationId xmlns:a16="http://schemas.microsoft.com/office/drawing/2014/main" id="{230D70C6-13FD-45D4-8FB6-26C56B8FF2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365759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10ED78A-2A17-41C4-9030-D406C56DDF4A}"/>
              </a:ext>
            </a:extLst>
          </p:cNvPr>
          <p:cNvSpPr/>
          <p:nvPr userDrawn="1"/>
        </p:nvSpPr>
        <p:spPr>
          <a:xfrm>
            <a:off x="5795961" y="3914082"/>
            <a:ext cx="600075" cy="2918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54458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A6C789F-805A-4494-8430-C63414191AC2}"/>
              </a:ext>
            </a:extLst>
          </p:cNvPr>
          <p:cNvSpPr/>
          <p:nvPr userDrawn="1"/>
        </p:nvSpPr>
        <p:spPr>
          <a:xfrm>
            <a:off x="371475" y="1526382"/>
            <a:ext cx="3595688" cy="4562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8224838" y="1526382"/>
            <a:ext cx="3595688" cy="4562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026" y="1724025"/>
            <a:ext cx="3143250" cy="41910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282" y="1712119"/>
            <a:ext cx="3142800" cy="41910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Marcador de posición de imagen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67163" y="1233488"/>
            <a:ext cx="4257675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2187661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6200775" y="1233487"/>
            <a:ext cx="5619751" cy="2733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1357414"/>
            <a:ext cx="5255193" cy="240486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Marcador de posición de imagen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757863" cy="24156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11" name="Marcador de posición de imagen 6">
            <a:extLst>
              <a:ext uri="{FF2B5EF4-FFF2-40B4-BE49-F238E27FC236}">
                <a16:creationId xmlns:a16="http://schemas.microsoft.com/office/drawing/2014/main" id="{B9795E85-7B91-41BB-9DF4-A4893AA48F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0775" y="3967163"/>
            <a:ext cx="5619750" cy="24145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5757863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48474"/>
            <a:ext cx="5256000" cy="24048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28101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1508BC1-7ABB-42C8-B268-3C6F4FD455DE}"/>
              </a:ext>
            </a:extLst>
          </p:cNvPr>
          <p:cNvSpPr/>
          <p:nvPr userDrawn="1"/>
        </p:nvSpPr>
        <p:spPr>
          <a:xfrm>
            <a:off x="200025" y="-1"/>
            <a:ext cx="11991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" y="0"/>
            <a:ext cx="6034088" cy="6857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1"/>
            <a:ext cx="37147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5" y="1512889"/>
            <a:ext cx="4986338" cy="3262311"/>
          </a:xfrm>
        </p:spPr>
        <p:txBody>
          <a:bodyPr rtlCol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05625" y="4927600"/>
            <a:ext cx="4986338" cy="976311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05085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Marcador de posición de imagen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8" cy="238136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11520488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3808206"/>
            <a:ext cx="5255193" cy="240486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08236"/>
            <a:ext cx="5256000" cy="24048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15E3050-1157-4448-A84E-5AC72FC84A7F}"/>
              </a:ext>
            </a:extLst>
          </p:cNvPr>
          <p:cNvCxnSpPr/>
          <p:nvPr userDrawn="1"/>
        </p:nvCxnSpPr>
        <p:spPr>
          <a:xfrm>
            <a:off x="6131719" y="3774712"/>
            <a:ext cx="0" cy="2471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386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15DEB4D-1697-4E72-B2BF-F5EA1EF3B009}"/>
              </a:ext>
            </a:extLst>
          </p:cNvPr>
          <p:cNvSpPr/>
          <p:nvPr userDrawn="1"/>
        </p:nvSpPr>
        <p:spPr>
          <a:xfrm>
            <a:off x="7162799" y="3052634"/>
            <a:ext cx="1368533" cy="1130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34424"/>
            <a:ext cx="4448175" cy="1520824"/>
          </a:xfrm>
        </p:spPr>
        <p:txBody>
          <a:bodyPr rtlCol="0" anchor="b">
            <a:noAutofit/>
          </a:bodyPr>
          <a:lstStyle>
            <a:lvl1pPr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9563" y="3118775"/>
            <a:ext cx="2927311" cy="3081999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5" y="3118776"/>
            <a:ext cx="2926800" cy="308192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84421AF3-217F-49BD-BF47-1140F3F445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8415" y="-4277"/>
            <a:ext cx="7283585" cy="6204974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75378D9-445B-4812-AE73-9B2CF92DCDF1}"/>
              </a:ext>
            </a:extLst>
          </p:cNvPr>
          <p:cNvSpPr/>
          <p:nvPr userDrawn="1"/>
        </p:nvSpPr>
        <p:spPr>
          <a:xfrm>
            <a:off x="6210299" y="2027725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569B8CC-B741-4501-A871-F6CC58941F5C}"/>
              </a:ext>
            </a:extLst>
          </p:cNvPr>
          <p:cNvSpPr/>
          <p:nvPr userDrawn="1"/>
        </p:nvSpPr>
        <p:spPr>
          <a:xfrm>
            <a:off x="8661263" y="4055448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8ED9C5BC-5F16-4DC8-BAA3-30A378B7F5FB}"/>
              </a:ext>
            </a:extLst>
          </p:cNvPr>
          <p:cNvCxnSpPr>
            <a:cxnSpLocks/>
          </p:cNvCxnSpPr>
          <p:nvPr userDrawn="1"/>
        </p:nvCxnSpPr>
        <p:spPr>
          <a:xfrm>
            <a:off x="3452019" y="3106075"/>
            <a:ext cx="0" cy="3094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3">
            <a:extLst>
              <a:ext uri="{FF2B5EF4-FFF2-40B4-BE49-F238E27FC236}">
                <a16:creationId xmlns:a16="http://schemas.microsoft.com/office/drawing/2014/main" id="{2F0E9B02-FBE7-4B3F-833A-FCDE146B2DAD}"/>
              </a:ext>
            </a:extLst>
          </p:cNvPr>
          <p:cNvSpPr/>
          <p:nvPr userDrawn="1"/>
        </p:nvSpPr>
        <p:spPr>
          <a:xfrm>
            <a:off x="0" y="1405862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258960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" name="Marcador de posición de imagen 6">
            <a:extLst>
              <a:ext uri="{FF2B5EF4-FFF2-40B4-BE49-F238E27FC236}">
                <a16:creationId xmlns:a16="http://schemas.microsoft.com/office/drawing/2014/main" id="{73E3AB81-FB3C-492F-8AB9-CFC37EECC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11520488" cy="6121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F2C4CC9-6F35-4EBF-857F-EBD298D77347}"/>
              </a:ext>
            </a:extLst>
          </p:cNvPr>
          <p:cNvSpPr/>
          <p:nvPr userDrawn="1"/>
        </p:nvSpPr>
        <p:spPr>
          <a:xfrm>
            <a:off x="1578741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1D54A23-014A-49B4-9E28-7641C8A4F0C1}"/>
              </a:ext>
            </a:extLst>
          </p:cNvPr>
          <p:cNvSpPr/>
          <p:nvPr userDrawn="1"/>
        </p:nvSpPr>
        <p:spPr>
          <a:xfrm>
            <a:off x="6184487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4" y="1233488"/>
            <a:ext cx="9016993" cy="761076"/>
          </a:xfrm>
        </p:spPr>
        <p:txBody>
          <a:bodyPr rtlCol="0" anchor="ctr">
            <a:noAutofit/>
          </a:bodyPr>
          <a:lstStyle>
            <a:lvl1pPr algn="ctr"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091" y="2424864"/>
            <a:ext cx="4132800" cy="28332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820" y="2424864"/>
            <a:ext cx="4131850" cy="2832101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106958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13E1565-5B33-4914-9800-50B8400266F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" name="Marcador de posición de imagen 6">
            <a:extLst>
              <a:ext uri="{FF2B5EF4-FFF2-40B4-BE49-F238E27FC236}">
                <a16:creationId xmlns:a16="http://schemas.microsoft.com/office/drawing/2014/main" id="{DE438B2E-01A6-453B-928D-97D9843816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756" y="260350"/>
            <a:ext cx="11520488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2911057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7" name="Marcador de posición de imagen 26">
            <a:extLst>
              <a:ext uri="{FF2B5EF4-FFF2-40B4-BE49-F238E27FC236}">
                <a16:creationId xmlns:a16="http://schemas.microsoft.com/office/drawing/2014/main" id="{404FC023-3732-4036-B4DA-F34DC45303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9194799 w 12191999"/>
              <a:gd name="connsiteY0" fmla="*/ 4114799 h 6108699"/>
              <a:gd name="connsiteX1" fmla="*/ 12191999 w 12191999"/>
              <a:gd name="connsiteY1" fmla="*/ 4114799 h 6108699"/>
              <a:gd name="connsiteX2" fmla="*/ 12191999 w 12191999"/>
              <a:gd name="connsiteY2" fmla="*/ 6108699 h 6108699"/>
              <a:gd name="connsiteX3" fmla="*/ 9194799 w 12191999"/>
              <a:gd name="connsiteY3" fmla="*/ 6108699 h 6108699"/>
              <a:gd name="connsiteX4" fmla="*/ 6129865 w 12191999"/>
              <a:gd name="connsiteY4" fmla="*/ 4114799 h 6108699"/>
              <a:gd name="connsiteX5" fmla="*/ 9127065 w 12191999"/>
              <a:gd name="connsiteY5" fmla="*/ 4114799 h 6108699"/>
              <a:gd name="connsiteX6" fmla="*/ 9127065 w 12191999"/>
              <a:gd name="connsiteY6" fmla="*/ 6108699 h 6108699"/>
              <a:gd name="connsiteX7" fmla="*/ 6129865 w 12191999"/>
              <a:gd name="connsiteY7" fmla="*/ 6108699 h 6108699"/>
              <a:gd name="connsiteX8" fmla="*/ 3064933 w 12191999"/>
              <a:gd name="connsiteY8" fmla="*/ 4114799 h 6108699"/>
              <a:gd name="connsiteX9" fmla="*/ 6062132 w 12191999"/>
              <a:gd name="connsiteY9" fmla="*/ 4114799 h 6108699"/>
              <a:gd name="connsiteX10" fmla="*/ 6062132 w 12191999"/>
              <a:gd name="connsiteY10" fmla="*/ 6108699 h 6108699"/>
              <a:gd name="connsiteX11" fmla="*/ 3064933 w 12191999"/>
              <a:gd name="connsiteY11" fmla="*/ 6108699 h 6108699"/>
              <a:gd name="connsiteX12" fmla="*/ 0 w 12191999"/>
              <a:gd name="connsiteY12" fmla="*/ 4114799 h 6108699"/>
              <a:gd name="connsiteX13" fmla="*/ 2997200 w 12191999"/>
              <a:gd name="connsiteY13" fmla="*/ 4114799 h 6108699"/>
              <a:gd name="connsiteX14" fmla="*/ 2997200 w 12191999"/>
              <a:gd name="connsiteY14" fmla="*/ 6108699 h 6108699"/>
              <a:gd name="connsiteX15" fmla="*/ 0 w 12191999"/>
              <a:gd name="connsiteY15" fmla="*/ 6108699 h 6108699"/>
              <a:gd name="connsiteX16" fmla="*/ 9194799 w 12191999"/>
              <a:gd name="connsiteY16" fmla="*/ 2057400 h 6108699"/>
              <a:gd name="connsiteX17" fmla="*/ 12191999 w 12191999"/>
              <a:gd name="connsiteY17" fmla="*/ 2057400 h 6108699"/>
              <a:gd name="connsiteX18" fmla="*/ 12191999 w 12191999"/>
              <a:gd name="connsiteY18" fmla="*/ 4051299 h 6108699"/>
              <a:gd name="connsiteX19" fmla="*/ 9194799 w 12191999"/>
              <a:gd name="connsiteY19" fmla="*/ 4051299 h 6108699"/>
              <a:gd name="connsiteX20" fmla="*/ 6129865 w 12191999"/>
              <a:gd name="connsiteY20" fmla="*/ 2057400 h 6108699"/>
              <a:gd name="connsiteX21" fmla="*/ 9127065 w 12191999"/>
              <a:gd name="connsiteY21" fmla="*/ 2057400 h 6108699"/>
              <a:gd name="connsiteX22" fmla="*/ 9127065 w 12191999"/>
              <a:gd name="connsiteY22" fmla="*/ 4051299 h 6108699"/>
              <a:gd name="connsiteX23" fmla="*/ 6129865 w 12191999"/>
              <a:gd name="connsiteY23" fmla="*/ 4051299 h 6108699"/>
              <a:gd name="connsiteX24" fmla="*/ 3064934 w 12191999"/>
              <a:gd name="connsiteY24" fmla="*/ 2057400 h 6108699"/>
              <a:gd name="connsiteX25" fmla="*/ 6062132 w 12191999"/>
              <a:gd name="connsiteY25" fmla="*/ 2057400 h 6108699"/>
              <a:gd name="connsiteX26" fmla="*/ 6062132 w 12191999"/>
              <a:gd name="connsiteY26" fmla="*/ 4051299 h 6108699"/>
              <a:gd name="connsiteX27" fmla="*/ 3064934 w 12191999"/>
              <a:gd name="connsiteY27" fmla="*/ 4051299 h 6108699"/>
              <a:gd name="connsiteX28" fmla="*/ 0 w 12191999"/>
              <a:gd name="connsiteY28" fmla="*/ 2057400 h 6108699"/>
              <a:gd name="connsiteX29" fmla="*/ 2997200 w 12191999"/>
              <a:gd name="connsiteY29" fmla="*/ 2057400 h 6108699"/>
              <a:gd name="connsiteX30" fmla="*/ 2997200 w 12191999"/>
              <a:gd name="connsiteY30" fmla="*/ 4051299 h 6108699"/>
              <a:gd name="connsiteX31" fmla="*/ 0 w 12191999"/>
              <a:gd name="connsiteY31" fmla="*/ 4051299 h 6108699"/>
              <a:gd name="connsiteX32" fmla="*/ 9194799 w 12191999"/>
              <a:gd name="connsiteY32" fmla="*/ 0 h 6108699"/>
              <a:gd name="connsiteX33" fmla="*/ 12191999 w 12191999"/>
              <a:gd name="connsiteY33" fmla="*/ 0 h 6108699"/>
              <a:gd name="connsiteX34" fmla="*/ 12191999 w 12191999"/>
              <a:gd name="connsiteY34" fmla="*/ 1993900 h 6108699"/>
              <a:gd name="connsiteX35" fmla="*/ 9194799 w 12191999"/>
              <a:gd name="connsiteY35" fmla="*/ 1993900 h 6108699"/>
              <a:gd name="connsiteX36" fmla="*/ 6129865 w 12191999"/>
              <a:gd name="connsiteY36" fmla="*/ 0 h 6108699"/>
              <a:gd name="connsiteX37" fmla="*/ 9127065 w 12191999"/>
              <a:gd name="connsiteY37" fmla="*/ 0 h 6108699"/>
              <a:gd name="connsiteX38" fmla="*/ 9127065 w 12191999"/>
              <a:gd name="connsiteY38" fmla="*/ 1993900 h 6108699"/>
              <a:gd name="connsiteX39" fmla="*/ 6129865 w 12191999"/>
              <a:gd name="connsiteY39" fmla="*/ 1993900 h 6108699"/>
              <a:gd name="connsiteX40" fmla="*/ 3064934 w 12191999"/>
              <a:gd name="connsiteY40" fmla="*/ 0 h 6108699"/>
              <a:gd name="connsiteX41" fmla="*/ 6062132 w 12191999"/>
              <a:gd name="connsiteY41" fmla="*/ 0 h 6108699"/>
              <a:gd name="connsiteX42" fmla="*/ 6062132 w 12191999"/>
              <a:gd name="connsiteY42" fmla="*/ 1993900 h 6108699"/>
              <a:gd name="connsiteX43" fmla="*/ 3064934 w 12191999"/>
              <a:gd name="connsiteY43" fmla="*/ 1993900 h 6108699"/>
              <a:gd name="connsiteX44" fmla="*/ 1 w 12191999"/>
              <a:gd name="connsiteY44" fmla="*/ 0 h 6108699"/>
              <a:gd name="connsiteX45" fmla="*/ 2997201 w 12191999"/>
              <a:gd name="connsiteY45" fmla="*/ 0 h 6108699"/>
              <a:gd name="connsiteX46" fmla="*/ 2997201 w 12191999"/>
              <a:gd name="connsiteY46" fmla="*/ 1993900 h 6108699"/>
              <a:gd name="connsiteX47" fmla="*/ 1 w 12191999"/>
              <a:gd name="connsiteY47" fmla="*/ 1993900 h 6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91999" h="6108699">
                <a:moveTo>
                  <a:pt x="9194799" y="4114799"/>
                </a:moveTo>
                <a:lnTo>
                  <a:pt x="12191999" y="4114799"/>
                </a:lnTo>
                <a:lnTo>
                  <a:pt x="12191999" y="6108699"/>
                </a:lnTo>
                <a:lnTo>
                  <a:pt x="9194799" y="6108699"/>
                </a:lnTo>
                <a:close/>
                <a:moveTo>
                  <a:pt x="6129865" y="4114799"/>
                </a:moveTo>
                <a:lnTo>
                  <a:pt x="9127065" y="4114799"/>
                </a:lnTo>
                <a:lnTo>
                  <a:pt x="9127065" y="6108699"/>
                </a:lnTo>
                <a:lnTo>
                  <a:pt x="6129865" y="6108699"/>
                </a:lnTo>
                <a:close/>
                <a:moveTo>
                  <a:pt x="3064933" y="4114799"/>
                </a:moveTo>
                <a:lnTo>
                  <a:pt x="6062132" y="4114799"/>
                </a:lnTo>
                <a:lnTo>
                  <a:pt x="6062132" y="6108699"/>
                </a:lnTo>
                <a:lnTo>
                  <a:pt x="3064933" y="6108699"/>
                </a:lnTo>
                <a:close/>
                <a:moveTo>
                  <a:pt x="0" y="4114799"/>
                </a:moveTo>
                <a:lnTo>
                  <a:pt x="2997200" y="4114799"/>
                </a:lnTo>
                <a:lnTo>
                  <a:pt x="2997200" y="6108699"/>
                </a:lnTo>
                <a:lnTo>
                  <a:pt x="0" y="6108699"/>
                </a:lnTo>
                <a:close/>
                <a:moveTo>
                  <a:pt x="9194799" y="2057400"/>
                </a:moveTo>
                <a:lnTo>
                  <a:pt x="12191999" y="2057400"/>
                </a:lnTo>
                <a:lnTo>
                  <a:pt x="12191999" y="4051299"/>
                </a:lnTo>
                <a:lnTo>
                  <a:pt x="9194799" y="4051299"/>
                </a:lnTo>
                <a:close/>
                <a:moveTo>
                  <a:pt x="6129865" y="2057400"/>
                </a:moveTo>
                <a:lnTo>
                  <a:pt x="9127065" y="2057400"/>
                </a:lnTo>
                <a:lnTo>
                  <a:pt x="9127065" y="4051299"/>
                </a:lnTo>
                <a:lnTo>
                  <a:pt x="6129865" y="4051299"/>
                </a:lnTo>
                <a:close/>
                <a:moveTo>
                  <a:pt x="3064934" y="2057400"/>
                </a:moveTo>
                <a:lnTo>
                  <a:pt x="6062132" y="2057400"/>
                </a:lnTo>
                <a:lnTo>
                  <a:pt x="6062132" y="4051299"/>
                </a:lnTo>
                <a:lnTo>
                  <a:pt x="3064934" y="4051299"/>
                </a:lnTo>
                <a:close/>
                <a:moveTo>
                  <a:pt x="0" y="2057400"/>
                </a:moveTo>
                <a:lnTo>
                  <a:pt x="2997200" y="2057400"/>
                </a:lnTo>
                <a:lnTo>
                  <a:pt x="2997200" y="4051299"/>
                </a:lnTo>
                <a:lnTo>
                  <a:pt x="0" y="4051299"/>
                </a:lnTo>
                <a:close/>
                <a:moveTo>
                  <a:pt x="9194799" y="0"/>
                </a:moveTo>
                <a:lnTo>
                  <a:pt x="12191999" y="0"/>
                </a:lnTo>
                <a:lnTo>
                  <a:pt x="12191999" y="1993900"/>
                </a:lnTo>
                <a:lnTo>
                  <a:pt x="9194799" y="1993900"/>
                </a:lnTo>
                <a:close/>
                <a:moveTo>
                  <a:pt x="6129865" y="0"/>
                </a:moveTo>
                <a:lnTo>
                  <a:pt x="9127065" y="0"/>
                </a:lnTo>
                <a:lnTo>
                  <a:pt x="9127065" y="1993900"/>
                </a:lnTo>
                <a:lnTo>
                  <a:pt x="6129865" y="1993900"/>
                </a:lnTo>
                <a:close/>
                <a:moveTo>
                  <a:pt x="3064934" y="0"/>
                </a:moveTo>
                <a:lnTo>
                  <a:pt x="6062132" y="0"/>
                </a:lnTo>
                <a:lnTo>
                  <a:pt x="6062132" y="1993900"/>
                </a:lnTo>
                <a:lnTo>
                  <a:pt x="3064934" y="1993900"/>
                </a:lnTo>
                <a:close/>
                <a:moveTo>
                  <a:pt x="1" y="0"/>
                </a:moveTo>
                <a:lnTo>
                  <a:pt x="2997201" y="0"/>
                </a:lnTo>
                <a:lnTo>
                  <a:pt x="2997201" y="1993900"/>
                </a:lnTo>
                <a:lnTo>
                  <a:pt x="1" y="199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4221609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Marcador de posición de imagen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5" name="Marcador de posición de imagen 6">
            <a:extLst>
              <a:ext uri="{FF2B5EF4-FFF2-40B4-BE49-F238E27FC236}">
                <a16:creationId xmlns:a16="http://schemas.microsoft.com/office/drawing/2014/main" id="{D9C7DFC2-3A77-4761-A9AF-98963C5CCA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1575" y="260350"/>
            <a:ext cx="27400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6" name="Marcador de posición de imagen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4114473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Marcador de posición de imagen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33488"/>
            <a:ext cx="12192001" cy="439102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8F30468-CC2E-4430-88DD-81D548B988FA}"/>
              </a:ext>
            </a:extLst>
          </p:cNvPr>
          <p:cNvGrpSpPr/>
          <p:nvPr userDrawn="1"/>
        </p:nvGrpSpPr>
        <p:grpSpPr>
          <a:xfrm>
            <a:off x="371474" y="260350"/>
            <a:ext cx="644525" cy="973138"/>
            <a:chOff x="371475" y="671713"/>
            <a:chExt cx="496540" cy="836738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BF6F92E0-2218-46A5-A183-84468D9B72A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B476586-864B-4C72-91AF-8CF8796C6DE8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38B3D026-83A3-4D78-8B11-A20A6F47170C}"/>
              </a:ext>
            </a:extLst>
          </p:cNvPr>
          <p:cNvSpPr/>
          <p:nvPr userDrawn="1"/>
        </p:nvSpPr>
        <p:spPr>
          <a:xfrm>
            <a:off x="10795001" y="5642462"/>
            <a:ext cx="1397000" cy="1215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59956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171FC10-F7C3-4841-A705-B83FDE093009}"/>
              </a:ext>
            </a:extLst>
          </p:cNvPr>
          <p:cNvSpPr/>
          <p:nvPr userDrawn="1"/>
        </p:nvSpPr>
        <p:spPr>
          <a:xfrm>
            <a:off x="9398000" y="0"/>
            <a:ext cx="2793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Marcador de posición de imagen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60350"/>
            <a:ext cx="11891963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1035085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Marcador de posición de imagen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2466000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2892285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445" y="1330963"/>
            <a:ext cx="2986019" cy="1076636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2892284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4445" y="2623930"/>
            <a:ext cx="2986019" cy="344888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Marcador de posición de imagen 6">
            <a:extLst>
              <a:ext uri="{FF2B5EF4-FFF2-40B4-BE49-F238E27FC236}">
                <a16:creationId xmlns:a16="http://schemas.microsoft.com/office/drawing/2014/main" id="{F36B08A9-4F2C-4D72-A755-CBF0DAD5A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1738" y="1233487"/>
            <a:ext cx="246490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8673131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bg1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8673130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86099" y="1333189"/>
            <a:ext cx="2984400" cy="1074410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86099" y="2623930"/>
            <a:ext cx="2984400" cy="344888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89618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Marcador de posición de imagen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3827" y="1233488"/>
            <a:ext cx="4828135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371476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636" y="1330963"/>
            <a:ext cx="2986019" cy="1076636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371475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636" y="2623930"/>
            <a:ext cx="2986019" cy="344888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3717652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bg1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3717651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30620" y="1333189"/>
            <a:ext cx="2984400" cy="1074410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30620" y="2623930"/>
            <a:ext cx="2984400" cy="344888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25885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6610" y="1779589"/>
            <a:ext cx="5318781" cy="2182811"/>
          </a:xfrm>
        </p:spPr>
        <p:txBody>
          <a:bodyPr rtlCol="0"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36610" y="4079083"/>
            <a:ext cx="5318781" cy="976311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55044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Marcador de posición de imagen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8" y="2910543"/>
            <a:ext cx="5058000" cy="518457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8" y="3523420"/>
            <a:ext cx="5058000" cy="2181641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142" y="2910543"/>
            <a:ext cx="5058397" cy="518457"/>
          </a:xfrm>
        </p:spPr>
        <p:txBody>
          <a:bodyPr rtlCol="0"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142" y="3523420"/>
            <a:ext cx="5058397" cy="2181641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686419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0" y="0"/>
            <a:ext cx="12192000" cy="214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7" y="3634443"/>
            <a:ext cx="5630165" cy="518457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7" y="4247320"/>
            <a:ext cx="5630165" cy="1953455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6" y="3634443"/>
            <a:ext cx="5582064" cy="518457"/>
          </a:xfrm>
        </p:spPr>
        <p:txBody>
          <a:bodyPr rtlCol="0"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476" y="4247320"/>
            <a:ext cx="5582064" cy="1953455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Marcador de posición de imagen 6">
            <a:extLst>
              <a:ext uri="{FF2B5EF4-FFF2-40B4-BE49-F238E27FC236}">
                <a16:creationId xmlns:a16="http://schemas.microsoft.com/office/drawing/2014/main" id="{16CD8AAD-701B-4F23-AB47-6FC6807871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1593851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16" name="Marcador de posición de imagen 6">
            <a:extLst>
              <a:ext uri="{FF2B5EF4-FFF2-40B4-BE49-F238E27FC236}">
                <a16:creationId xmlns:a16="http://schemas.microsoft.com/office/drawing/2014/main" id="{2B9551A7-E41A-4D0E-925B-71270CA0F3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1738" y="1593850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815424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990C1024-E4C7-44C6-ADC4-870B3D482C3F}"/>
              </a:ext>
            </a:extLst>
          </p:cNvPr>
          <p:cNvSpPr/>
          <p:nvPr userDrawn="1"/>
        </p:nvSpPr>
        <p:spPr>
          <a:xfrm>
            <a:off x="6441279" y="3761720"/>
            <a:ext cx="5446800" cy="2400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371474" y="1271588"/>
            <a:ext cx="5445125" cy="240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0169" y="3956706"/>
            <a:ext cx="5109021" cy="518457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0169" y="4569583"/>
            <a:ext cx="5109021" cy="141211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836" y="1462743"/>
            <a:ext cx="5108400" cy="518457"/>
          </a:xfrm>
        </p:spPr>
        <p:txBody>
          <a:bodyPr rtlCol="0"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836" y="2075621"/>
            <a:ext cx="5108400" cy="1391480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7" name="Marcador de posición de imagen 6">
            <a:extLst>
              <a:ext uri="{FF2B5EF4-FFF2-40B4-BE49-F238E27FC236}">
                <a16:creationId xmlns:a16="http://schemas.microsoft.com/office/drawing/2014/main" id="{9DFBCB44-5019-402B-BEC3-12F7F5526F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0101" y="1271588"/>
            <a:ext cx="60120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18" name="Marcador de posición de imagen 6">
            <a:extLst>
              <a:ext uri="{FF2B5EF4-FFF2-40B4-BE49-F238E27FC236}">
                <a16:creationId xmlns:a16="http://schemas.microsoft.com/office/drawing/2014/main" id="{8CD826C9-080C-4638-B261-376BD8B31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3758268"/>
            <a:ext cx="60118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565490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4" name="Marcador de posición de imagen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6" name="Marcador de posición de imagen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9837" y="2227263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5661614-E5E5-43DF-A12A-7BE84E58EE3B}"/>
              </a:ext>
            </a:extLst>
          </p:cNvPr>
          <p:cNvSpPr/>
          <p:nvPr userDrawn="1"/>
        </p:nvSpPr>
        <p:spPr>
          <a:xfrm>
            <a:off x="371475" y="5271760"/>
            <a:ext cx="5572125" cy="929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161B260-71A2-402A-A38D-FE2C484B7F99}"/>
              </a:ext>
            </a:extLst>
          </p:cNvPr>
          <p:cNvSpPr/>
          <p:nvPr userDrawn="1"/>
        </p:nvSpPr>
        <p:spPr>
          <a:xfrm>
            <a:off x="6319836" y="1233488"/>
            <a:ext cx="5572125" cy="9290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87" y="5380667"/>
            <a:ext cx="5245100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3348" y="1342395"/>
            <a:ext cx="5245100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</p:spTree>
    <p:extLst>
      <p:ext uri="{BB962C8B-B14F-4D97-AF65-F5344CB8AC3E}">
        <p14:creationId xmlns:p14="http://schemas.microsoft.com/office/powerpoint/2010/main" val="2878641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4517395"/>
            <a:ext cx="5372096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9" y="1642105"/>
            <a:ext cx="5372096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F9F3577-4130-4F32-9302-DA8838D30560}"/>
              </a:ext>
            </a:extLst>
          </p:cNvPr>
          <p:cNvSpPr/>
          <p:nvPr userDrawn="1"/>
        </p:nvSpPr>
        <p:spPr>
          <a:xfrm>
            <a:off x="10337800" y="5122548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Marcador de posición de imagen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571500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6" name="Marcador de posición de imagen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2429505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26818698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1932303"/>
            <a:ext cx="12192000" cy="2917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Marcador de posición de imagen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1470977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6" name="Marcador de posición de imagen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1462403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5451475"/>
            <a:ext cx="5372096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8" y="591502"/>
            <a:ext cx="5372096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F4B4D45-80E3-42F8-B437-4182608210C3}"/>
              </a:ext>
            </a:extLst>
          </p:cNvPr>
          <p:cNvGrpSpPr/>
          <p:nvPr userDrawn="1"/>
        </p:nvGrpSpPr>
        <p:grpSpPr>
          <a:xfrm>
            <a:off x="5387974" y="422433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670E361-AF23-4722-9250-CCF26B3C5884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BDE16CED-9FCD-4407-99EF-FFBE689DA9F1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FA147081-5AFB-463F-B27C-7A0C4CA0573B}"/>
              </a:ext>
            </a:extLst>
          </p:cNvPr>
          <p:cNvGrpSpPr/>
          <p:nvPr userDrawn="1"/>
        </p:nvGrpSpPr>
        <p:grpSpPr>
          <a:xfrm flipH="1">
            <a:off x="6248401" y="5451475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AE24567E-B0AE-4E55-A5FB-3019A959816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4918E6C0-B582-4943-9462-FE9740846585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493388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Marcador de posición de imagen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19200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6" name="Marcador de posición de imagen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1" y="0"/>
            <a:ext cx="6019799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</p:spTree>
    <p:extLst>
      <p:ext uri="{BB962C8B-B14F-4D97-AF65-F5344CB8AC3E}">
        <p14:creationId xmlns:p14="http://schemas.microsoft.com/office/powerpoint/2010/main" val="3303732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5372096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Marcador de posición de imagen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5618153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7E2F46B-C34E-40D3-9D43-BBA43EDFC924}"/>
              </a:ext>
            </a:extLst>
          </p:cNvPr>
          <p:cNvSpPr/>
          <p:nvPr userDrawn="1"/>
        </p:nvSpPr>
        <p:spPr>
          <a:xfrm>
            <a:off x="6819906" y="-18257"/>
            <a:ext cx="5372096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" name="Marcador de posición de imagen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0147" y="260350"/>
            <a:ext cx="5619600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</p:spTree>
    <p:extLst>
      <p:ext uri="{BB962C8B-B14F-4D97-AF65-F5344CB8AC3E}">
        <p14:creationId xmlns:p14="http://schemas.microsoft.com/office/powerpoint/2010/main" val="3633710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371475" y="1233488"/>
            <a:ext cx="2776354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EB5BF167-B9E6-4F02-9FA8-3CA79D552F0E}"/>
              </a:ext>
            </a:extLst>
          </p:cNvPr>
          <p:cNvSpPr/>
          <p:nvPr userDrawn="1"/>
        </p:nvSpPr>
        <p:spPr>
          <a:xfrm>
            <a:off x="3286186" y="1233488"/>
            <a:ext cx="2776354" cy="4967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48694DE-D82B-49DB-8A45-D1DD4C9BCEF1}"/>
              </a:ext>
            </a:extLst>
          </p:cNvPr>
          <p:cNvSpPr/>
          <p:nvPr userDrawn="1"/>
        </p:nvSpPr>
        <p:spPr>
          <a:xfrm>
            <a:off x="6200897" y="1233488"/>
            <a:ext cx="2776354" cy="4967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407C1370-8D38-4641-8D37-30A1218A4372}"/>
              </a:ext>
            </a:extLst>
          </p:cNvPr>
          <p:cNvSpPr/>
          <p:nvPr userDrawn="1"/>
        </p:nvSpPr>
        <p:spPr>
          <a:xfrm>
            <a:off x="9115608" y="1246188"/>
            <a:ext cx="2776354" cy="49672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CE3EDDE5-9B23-44D7-8546-0B2365B42B16}"/>
              </a:ext>
            </a:extLst>
          </p:cNvPr>
          <p:cNvCxnSpPr/>
          <p:nvPr userDrawn="1"/>
        </p:nvCxnSpPr>
        <p:spPr>
          <a:xfrm>
            <a:off x="591252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B9D259D5-D3C0-4B60-B2D9-9B6DFFD270D8}"/>
              </a:ext>
            </a:extLst>
          </p:cNvPr>
          <p:cNvCxnSpPr/>
          <p:nvPr userDrawn="1"/>
        </p:nvCxnSpPr>
        <p:spPr>
          <a:xfrm>
            <a:off x="3505963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0710C392-9E34-4640-AC70-210A1B8C47B5}"/>
              </a:ext>
            </a:extLst>
          </p:cNvPr>
          <p:cNvCxnSpPr/>
          <p:nvPr userDrawn="1"/>
        </p:nvCxnSpPr>
        <p:spPr>
          <a:xfrm>
            <a:off x="6420674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D7A92E0B-B060-48FA-A650-36894FF4B216}"/>
              </a:ext>
            </a:extLst>
          </p:cNvPr>
          <p:cNvCxnSpPr/>
          <p:nvPr userDrawn="1"/>
        </p:nvCxnSpPr>
        <p:spPr>
          <a:xfrm>
            <a:off x="9335385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D9056F2B-EAFD-4A57-BB92-D14816C84D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300" y="1739900"/>
            <a:ext cx="1689100" cy="13970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5" name="Marcador de posición de imagen 33">
            <a:extLst>
              <a:ext uri="{FF2B5EF4-FFF2-40B4-BE49-F238E27FC236}">
                <a16:creationId xmlns:a16="http://schemas.microsoft.com/office/drawing/2014/main" id="{E65006DE-F797-4019-BB72-F484F9FE7E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9813" y="4263232"/>
            <a:ext cx="1689100" cy="13970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6" name="Marcador de posición de imagen 33">
            <a:extLst>
              <a:ext uri="{FF2B5EF4-FFF2-40B4-BE49-F238E27FC236}">
                <a16:creationId xmlns:a16="http://schemas.microsoft.com/office/drawing/2014/main" id="{0947D252-5545-4406-8764-B7712464DA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4524" y="1739900"/>
            <a:ext cx="1689100" cy="13970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8" name="Marcador de posición de imagen 33">
            <a:extLst>
              <a:ext uri="{FF2B5EF4-FFF2-40B4-BE49-F238E27FC236}">
                <a16:creationId xmlns:a16="http://schemas.microsoft.com/office/drawing/2014/main" id="{DD89F80C-C1D7-4F63-BAD2-F4EE1F9A16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59235" y="4263232"/>
            <a:ext cx="1689100" cy="13970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0" name="Marcador de texto 39">
            <a:extLst>
              <a:ext uri="{FF2B5EF4-FFF2-40B4-BE49-F238E27FC236}">
                <a16:creationId xmlns:a16="http://schemas.microsoft.com/office/drawing/2014/main" id="{08BBFEC8-B6BE-4768-9284-26D98C06FF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550" y="3949700"/>
            <a:ext cx="2336800" cy="185420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  <p:sp>
        <p:nvSpPr>
          <p:cNvPr id="41" name="Marcador de texto 39">
            <a:extLst>
              <a:ext uri="{FF2B5EF4-FFF2-40B4-BE49-F238E27FC236}">
                <a16:creationId xmlns:a16="http://schemas.microsoft.com/office/drawing/2014/main" id="{D12C79C2-427D-418B-8FFA-C27D8F2C98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05963" y="1595835"/>
            <a:ext cx="2336800" cy="18542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  <p:sp>
        <p:nvSpPr>
          <p:cNvPr id="42" name="Marcador de texto 39">
            <a:extLst>
              <a:ext uri="{FF2B5EF4-FFF2-40B4-BE49-F238E27FC236}">
                <a16:creationId xmlns:a16="http://schemas.microsoft.com/office/drawing/2014/main" id="{0FD568C4-A06D-4A56-B7D6-AF338F5C32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0674" y="3949700"/>
            <a:ext cx="2336800" cy="185420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  <p:sp>
        <p:nvSpPr>
          <p:cNvPr id="43" name="Marcador de texto 39">
            <a:extLst>
              <a:ext uri="{FF2B5EF4-FFF2-40B4-BE49-F238E27FC236}">
                <a16:creationId xmlns:a16="http://schemas.microsoft.com/office/drawing/2014/main" id="{76B41443-1233-4172-B61C-7CC516D888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35385" y="1595835"/>
            <a:ext cx="2336800" cy="18542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</p:spTree>
    <p:extLst>
      <p:ext uri="{BB962C8B-B14F-4D97-AF65-F5344CB8AC3E}">
        <p14:creationId xmlns:p14="http://schemas.microsoft.com/office/powerpoint/2010/main" val="21080789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6B607F24-5B01-4964-9736-E876BC347E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60351"/>
            <a:ext cx="6168473" cy="758824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6769101" y="0"/>
            <a:ext cx="2711082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F44232AA-36A1-4A85-8868-9D12848EB106}"/>
              </a:ext>
            </a:extLst>
          </p:cNvPr>
          <p:cNvSpPr/>
          <p:nvPr userDrawn="1"/>
        </p:nvSpPr>
        <p:spPr>
          <a:xfrm>
            <a:off x="9480918" y="2286000"/>
            <a:ext cx="271108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0B045D93-056D-486E-A634-890ECB9AF9C2}"/>
              </a:ext>
            </a:extLst>
          </p:cNvPr>
          <p:cNvSpPr/>
          <p:nvPr userDrawn="1"/>
        </p:nvSpPr>
        <p:spPr>
          <a:xfrm>
            <a:off x="6769100" y="4572000"/>
            <a:ext cx="271108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567CD5E4-19A9-4EFD-BBF1-2B1FBC9BB9BD}"/>
              </a:ext>
            </a:extLst>
          </p:cNvPr>
          <p:cNvSpPr/>
          <p:nvPr userDrawn="1"/>
        </p:nvSpPr>
        <p:spPr>
          <a:xfrm>
            <a:off x="9480918" y="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AA533582-AC3E-4F3B-9602-085EB97AD294}"/>
              </a:ext>
            </a:extLst>
          </p:cNvPr>
          <p:cNvSpPr/>
          <p:nvPr userDrawn="1"/>
        </p:nvSpPr>
        <p:spPr>
          <a:xfrm>
            <a:off x="6768364" y="2286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CF0B1BD9-4AC2-4549-9001-383664C7F224}"/>
              </a:ext>
            </a:extLst>
          </p:cNvPr>
          <p:cNvSpPr/>
          <p:nvPr userDrawn="1"/>
        </p:nvSpPr>
        <p:spPr>
          <a:xfrm>
            <a:off x="9480918" y="4572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Triángulo isósceles 3">
            <a:extLst>
              <a:ext uri="{FF2B5EF4-FFF2-40B4-BE49-F238E27FC236}">
                <a16:creationId xmlns:a16="http://schemas.microsoft.com/office/drawing/2014/main" id="{32B2DC05-AAD7-458D-B737-BE8CCA1FFA99}"/>
              </a:ext>
            </a:extLst>
          </p:cNvPr>
          <p:cNvSpPr/>
          <p:nvPr userDrawn="1"/>
        </p:nvSpPr>
        <p:spPr>
          <a:xfrm rot="5400000">
            <a:off x="9422986" y="1050373"/>
            <a:ext cx="298174" cy="1852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9" name="Triángulo isósceles 38">
            <a:extLst>
              <a:ext uri="{FF2B5EF4-FFF2-40B4-BE49-F238E27FC236}">
                <a16:creationId xmlns:a16="http://schemas.microsoft.com/office/drawing/2014/main" id="{E423C01B-EB10-48EF-8F1C-C2A7E1923E3E}"/>
              </a:ext>
            </a:extLst>
          </p:cNvPr>
          <p:cNvSpPr/>
          <p:nvPr userDrawn="1"/>
        </p:nvSpPr>
        <p:spPr>
          <a:xfrm rot="16200000">
            <a:off x="9238100" y="3336373"/>
            <a:ext cx="298174" cy="1852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4" name="Triángulo isósceles 43">
            <a:extLst>
              <a:ext uri="{FF2B5EF4-FFF2-40B4-BE49-F238E27FC236}">
                <a16:creationId xmlns:a16="http://schemas.microsoft.com/office/drawing/2014/main" id="{BB0D5D5D-BB46-489A-A006-03E52FDA0AB6}"/>
              </a:ext>
            </a:extLst>
          </p:cNvPr>
          <p:cNvSpPr/>
          <p:nvPr userDrawn="1"/>
        </p:nvSpPr>
        <p:spPr>
          <a:xfrm rot="5400000">
            <a:off x="9422986" y="5622373"/>
            <a:ext cx="298174" cy="18525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5" name="Marcador de posición de imagen 33">
            <a:extLst>
              <a:ext uri="{FF2B5EF4-FFF2-40B4-BE49-F238E27FC236}">
                <a16:creationId xmlns:a16="http://schemas.microsoft.com/office/drawing/2014/main" id="{2D0DCA06-9544-45C9-BE22-EBB853AE75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33588" y="561678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6" name="Marcador de posición de imagen 33">
            <a:extLst>
              <a:ext uri="{FF2B5EF4-FFF2-40B4-BE49-F238E27FC236}">
                <a16:creationId xmlns:a16="http://schemas.microsoft.com/office/drawing/2014/main" id="{21403A13-F195-405D-B352-4B77969E35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1034" y="2847678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7" name="Marcador de posición de imagen 33">
            <a:extLst>
              <a:ext uri="{FF2B5EF4-FFF2-40B4-BE49-F238E27FC236}">
                <a16:creationId xmlns:a16="http://schemas.microsoft.com/office/drawing/2014/main" id="{390C9BE2-4328-41D9-82FB-F6FEE7026C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33588" y="5133678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8" name="Marcador de posición de imagen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6168473" cy="5624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17" name="Marcador de texto 39">
            <a:extLst>
              <a:ext uri="{FF2B5EF4-FFF2-40B4-BE49-F238E27FC236}">
                <a16:creationId xmlns:a16="http://schemas.microsoft.com/office/drawing/2014/main" id="{1EE624A7-7FE4-44DC-B710-D995C25C9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6242" y="215900"/>
            <a:ext cx="2336800" cy="1854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  <p:sp>
        <p:nvSpPr>
          <p:cNvPr id="18" name="Marcador de texto 39">
            <a:extLst>
              <a:ext uri="{FF2B5EF4-FFF2-40B4-BE49-F238E27FC236}">
                <a16:creationId xmlns:a16="http://schemas.microsoft.com/office/drawing/2014/main" id="{34CC27D1-7AB7-4922-81C5-41E9C01BAA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68059" y="2501900"/>
            <a:ext cx="2336800" cy="1854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  <p:sp>
        <p:nvSpPr>
          <p:cNvPr id="19" name="Marcador de texto 39">
            <a:extLst>
              <a:ext uri="{FF2B5EF4-FFF2-40B4-BE49-F238E27FC236}">
                <a16:creationId xmlns:a16="http://schemas.microsoft.com/office/drawing/2014/main" id="{03F0CFEB-33B8-47FE-BC44-44AF273543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6241" y="4787900"/>
            <a:ext cx="2336800" cy="1854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</p:spTree>
    <p:extLst>
      <p:ext uri="{BB962C8B-B14F-4D97-AF65-F5344CB8AC3E}">
        <p14:creationId xmlns:p14="http://schemas.microsoft.com/office/powerpoint/2010/main" val="201425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1A59197-7C21-44E6-8A97-DE0ABD1E6909}"/>
              </a:ext>
            </a:extLst>
          </p:cNvPr>
          <p:cNvSpPr/>
          <p:nvPr userDrawn="1"/>
        </p:nvSpPr>
        <p:spPr>
          <a:xfrm>
            <a:off x="0" y="0"/>
            <a:ext cx="64135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472281"/>
            <a:ext cx="7175500" cy="591343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1779589"/>
            <a:ext cx="4416424" cy="2182811"/>
          </a:xfrm>
        </p:spPr>
        <p:txBody>
          <a:bodyPr rtlCol="0"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476" y="4079083"/>
            <a:ext cx="4416424" cy="976311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1626B81-8882-4179-8C3A-BEA9BBEF2A62}"/>
              </a:ext>
            </a:extLst>
          </p:cNvPr>
          <p:cNvSpPr/>
          <p:nvPr userDrawn="1"/>
        </p:nvSpPr>
        <p:spPr>
          <a:xfrm>
            <a:off x="5021263" y="368300"/>
            <a:ext cx="3159760" cy="116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24836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8" name="Marcador de posición de imagen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11520487" cy="304975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17" name="Marcador de número de diapositiva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20" name="Marcador de posición de imagen 33">
            <a:extLst>
              <a:ext uri="{FF2B5EF4-FFF2-40B4-BE49-F238E27FC236}">
                <a16:creationId xmlns:a16="http://schemas.microsoft.com/office/drawing/2014/main" id="{917F3183-F8DC-409E-BDAF-E3190E5CC1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6711" y="2999731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5" name="Marcador de posición de imagen 33">
            <a:extLst>
              <a:ext uri="{FF2B5EF4-FFF2-40B4-BE49-F238E27FC236}">
                <a16:creationId xmlns:a16="http://schemas.microsoft.com/office/drawing/2014/main" id="{8DCF90EE-8A0F-46BB-A8EC-27CB7826EB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08135" y="2999731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6" name="Marcador de posición de imagen 33">
            <a:extLst>
              <a:ext uri="{FF2B5EF4-FFF2-40B4-BE49-F238E27FC236}">
                <a16:creationId xmlns:a16="http://schemas.microsoft.com/office/drawing/2014/main" id="{4B6BCE84-A7A7-4701-966F-9F969C523C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49558" y="2999731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7" name="Marcador de posición de imagen 33">
            <a:extLst>
              <a:ext uri="{FF2B5EF4-FFF2-40B4-BE49-F238E27FC236}">
                <a16:creationId xmlns:a16="http://schemas.microsoft.com/office/drawing/2014/main" id="{2F810615-16AA-4D3F-93BB-1074BABE12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35088" y="2999731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E9E999B4-BC91-4EF5-915C-59E58E141134}"/>
              </a:ext>
            </a:extLst>
          </p:cNvPr>
          <p:cNvSpPr/>
          <p:nvPr userDrawn="1"/>
        </p:nvSpPr>
        <p:spPr>
          <a:xfrm>
            <a:off x="979920" y="4514247"/>
            <a:ext cx="2379325" cy="1686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8E3D72D1-545E-4FA9-B18F-DBE257DA9472}"/>
              </a:ext>
            </a:extLst>
          </p:cNvPr>
          <p:cNvSpPr/>
          <p:nvPr userDrawn="1"/>
        </p:nvSpPr>
        <p:spPr>
          <a:xfrm>
            <a:off x="3621344" y="4514247"/>
            <a:ext cx="2379325" cy="1686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A1FF2C74-7F94-4D15-9530-4844CA0ABABA}"/>
              </a:ext>
            </a:extLst>
          </p:cNvPr>
          <p:cNvSpPr/>
          <p:nvPr userDrawn="1"/>
        </p:nvSpPr>
        <p:spPr>
          <a:xfrm>
            <a:off x="6262766" y="4514247"/>
            <a:ext cx="2379325" cy="16865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D65048BF-5755-467D-94DA-799CD1A9ED70}"/>
              </a:ext>
            </a:extLst>
          </p:cNvPr>
          <p:cNvSpPr/>
          <p:nvPr userDrawn="1"/>
        </p:nvSpPr>
        <p:spPr>
          <a:xfrm>
            <a:off x="8904188" y="4514247"/>
            <a:ext cx="2379325" cy="16865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8" name="Marcador de texto 39">
            <a:extLst>
              <a:ext uri="{FF2B5EF4-FFF2-40B4-BE49-F238E27FC236}">
                <a16:creationId xmlns:a16="http://schemas.microsoft.com/office/drawing/2014/main" id="{3C8488B4-AC1B-43A6-A416-3F5BC72456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1465" y="4598182"/>
            <a:ext cx="2156235" cy="133043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  <p:sp>
        <p:nvSpPr>
          <p:cNvPr id="40" name="Marcador de texto 39">
            <a:extLst>
              <a:ext uri="{FF2B5EF4-FFF2-40B4-BE49-F238E27FC236}">
                <a16:creationId xmlns:a16="http://schemas.microsoft.com/office/drawing/2014/main" id="{950DB978-3832-472D-9958-42D6A712E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32888" y="4598182"/>
            <a:ext cx="2156235" cy="133043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  <p:sp>
        <p:nvSpPr>
          <p:cNvPr id="41" name="Marcador de texto 39">
            <a:extLst>
              <a:ext uri="{FF2B5EF4-FFF2-40B4-BE49-F238E27FC236}">
                <a16:creationId xmlns:a16="http://schemas.microsoft.com/office/drawing/2014/main" id="{7A9C8821-D3DD-40C3-83BD-38D190405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4310" y="4598182"/>
            <a:ext cx="2156235" cy="133043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  <p:sp>
        <p:nvSpPr>
          <p:cNvPr id="42" name="Marcador de texto 39">
            <a:extLst>
              <a:ext uri="{FF2B5EF4-FFF2-40B4-BE49-F238E27FC236}">
                <a16:creationId xmlns:a16="http://schemas.microsoft.com/office/drawing/2014/main" id="{C3FC554A-BF67-40BD-BD4F-B2EA17BBD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5732" y="4598182"/>
            <a:ext cx="2156235" cy="133043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2ECF54D-C7AE-4FFE-A9FA-ECD663CD2A09}"/>
              </a:ext>
            </a:extLst>
          </p:cNvPr>
          <p:cNvCxnSpPr>
            <a:cxnSpLocks/>
          </p:cNvCxnSpPr>
          <p:nvPr userDrawn="1"/>
        </p:nvCxnSpPr>
        <p:spPr>
          <a:xfrm>
            <a:off x="979920" y="4357837"/>
            <a:ext cx="23793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7FB84BED-8481-4D23-AE06-31529215FE6C}"/>
              </a:ext>
            </a:extLst>
          </p:cNvPr>
          <p:cNvCxnSpPr>
            <a:cxnSpLocks/>
          </p:cNvCxnSpPr>
          <p:nvPr userDrawn="1"/>
        </p:nvCxnSpPr>
        <p:spPr>
          <a:xfrm>
            <a:off x="3621344" y="4357837"/>
            <a:ext cx="23793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4A09D405-9228-4697-A91F-4E5A2B5B6512}"/>
              </a:ext>
            </a:extLst>
          </p:cNvPr>
          <p:cNvCxnSpPr>
            <a:cxnSpLocks/>
          </p:cNvCxnSpPr>
          <p:nvPr userDrawn="1"/>
        </p:nvCxnSpPr>
        <p:spPr>
          <a:xfrm>
            <a:off x="6262767" y="4357837"/>
            <a:ext cx="237932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9645748A-37E1-4661-B50F-D1FCAF7F3088}"/>
              </a:ext>
            </a:extLst>
          </p:cNvPr>
          <p:cNvCxnSpPr>
            <a:cxnSpLocks/>
          </p:cNvCxnSpPr>
          <p:nvPr userDrawn="1"/>
        </p:nvCxnSpPr>
        <p:spPr>
          <a:xfrm>
            <a:off x="8904191" y="4357837"/>
            <a:ext cx="237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72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8" name="Marcador de posición de imagen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6" y="1233488"/>
            <a:ext cx="4140890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17" name="Marcador de número de diapositiva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4615257" y="1233489"/>
            <a:ext cx="2371952" cy="5148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B6748F93-9B1D-4874-A164-A654BF7D6C8C}"/>
              </a:ext>
            </a:extLst>
          </p:cNvPr>
          <p:cNvGrpSpPr/>
          <p:nvPr userDrawn="1"/>
        </p:nvGrpSpPr>
        <p:grpSpPr>
          <a:xfrm>
            <a:off x="4842107" y="2462886"/>
            <a:ext cx="1918252" cy="2689468"/>
            <a:chOff x="4790661" y="2266122"/>
            <a:chExt cx="1918252" cy="2852530"/>
          </a:xfrm>
        </p:grpSpPr>
        <p:cxnSp>
          <p:nvCxnSpPr>
            <p:cNvPr id="4" name="Conector recto 3">
              <a:extLst>
                <a:ext uri="{FF2B5EF4-FFF2-40B4-BE49-F238E27FC236}">
                  <a16:creationId xmlns:a16="http://schemas.microsoft.com/office/drawing/2014/main" id="{4AEF10CE-C943-4C6B-9DBF-5A0E63CDC89B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3428B198-0637-4F15-900F-6709BFE4BDEA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7F29A1B0-F4AB-4243-979A-50FADE3330EA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upo 27">
            <a:extLst>
              <a:ext uri="{FF2B5EF4-FFF2-40B4-BE49-F238E27FC236}">
                <a16:creationId xmlns:a16="http://schemas.microsoft.com/office/drawing/2014/main" id="{F894F998-0FDF-4CA2-802E-4FCFA7674171}"/>
              </a:ext>
            </a:extLst>
          </p:cNvPr>
          <p:cNvGrpSpPr/>
          <p:nvPr userDrawn="1"/>
        </p:nvGrpSpPr>
        <p:grpSpPr>
          <a:xfrm>
            <a:off x="7090100" y="2462886"/>
            <a:ext cx="4801862" cy="2689468"/>
            <a:chOff x="4790661" y="2266122"/>
            <a:chExt cx="1918252" cy="2852530"/>
          </a:xfrm>
        </p:grpSpPr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C1F0C0C8-87C4-49FB-B35B-E937E9D0BEC5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4857C5D3-7E33-4894-8AC3-0FD1BEB12F40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100BA9F8-92BF-42F0-BD46-D9B7E7422F75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Marcador de texto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507" y="1463643"/>
            <a:ext cx="4725455" cy="758822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  <p:sp>
        <p:nvSpPr>
          <p:cNvPr id="40" name="Marcador de texto 39">
            <a:extLst>
              <a:ext uri="{FF2B5EF4-FFF2-40B4-BE49-F238E27FC236}">
                <a16:creationId xmlns:a16="http://schemas.microsoft.com/office/drawing/2014/main" id="{179CBA0C-6465-4209-AF3F-548A57F20C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6507" y="2741755"/>
            <a:ext cx="4725455" cy="758822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  <p:sp>
        <p:nvSpPr>
          <p:cNvPr id="41" name="Marcador de texto 39">
            <a:extLst>
              <a:ext uri="{FF2B5EF4-FFF2-40B4-BE49-F238E27FC236}">
                <a16:creationId xmlns:a16="http://schemas.microsoft.com/office/drawing/2014/main" id="{99852211-6BD9-4B69-BBC9-F2181F272D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6507" y="4069997"/>
            <a:ext cx="4725455" cy="758822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  <p:sp>
        <p:nvSpPr>
          <p:cNvPr id="42" name="Marcador de texto 39">
            <a:extLst>
              <a:ext uri="{FF2B5EF4-FFF2-40B4-BE49-F238E27FC236}">
                <a16:creationId xmlns:a16="http://schemas.microsoft.com/office/drawing/2014/main" id="{EEF11D65-7095-41D2-9630-E2EB44552E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6507" y="5394355"/>
            <a:ext cx="4725455" cy="758822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  <p:sp>
        <p:nvSpPr>
          <p:cNvPr id="43" name="Marcador de posición de imagen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7571" y="1437538"/>
            <a:ext cx="1147325" cy="811033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4" name="Marcador de posición de imagen 33">
            <a:extLst>
              <a:ext uri="{FF2B5EF4-FFF2-40B4-BE49-F238E27FC236}">
                <a16:creationId xmlns:a16="http://schemas.microsoft.com/office/drawing/2014/main" id="{9A1BE0BE-1FFD-445C-B6BA-E4A602D221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27571" y="2715650"/>
            <a:ext cx="1147325" cy="811033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5" name="Marcador de posición de imagen 33">
            <a:extLst>
              <a:ext uri="{FF2B5EF4-FFF2-40B4-BE49-F238E27FC236}">
                <a16:creationId xmlns:a16="http://schemas.microsoft.com/office/drawing/2014/main" id="{B577AF17-6C7E-48B9-B267-0874B232A71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27571" y="4043892"/>
            <a:ext cx="1147325" cy="811033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6" name="Marcador de posición de imagen 33">
            <a:extLst>
              <a:ext uri="{FF2B5EF4-FFF2-40B4-BE49-F238E27FC236}">
                <a16:creationId xmlns:a16="http://schemas.microsoft.com/office/drawing/2014/main" id="{98A01AB1-3434-46C7-B1B3-90AFD4B1799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27571" y="5368250"/>
            <a:ext cx="1147325" cy="811033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27280925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7" name="Marcador de número de diapositiva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5" y="1233488"/>
            <a:ext cx="2293200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AF541B1-4F4B-40BC-BF0B-B80864399D0C}"/>
              </a:ext>
            </a:extLst>
          </p:cNvPr>
          <p:cNvSpPr/>
          <p:nvPr userDrawn="1"/>
        </p:nvSpPr>
        <p:spPr>
          <a:xfrm>
            <a:off x="371475" y="3773172"/>
            <a:ext cx="2293200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DB837A4A-8DA3-4F45-9468-2C7DE5B35803}"/>
              </a:ext>
            </a:extLst>
          </p:cNvPr>
          <p:cNvSpPr/>
          <p:nvPr userDrawn="1"/>
        </p:nvSpPr>
        <p:spPr>
          <a:xfrm>
            <a:off x="6170635" y="1233487"/>
            <a:ext cx="2294237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39CA034F-F360-4CF5-B944-C16768254C5A}"/>
              </a:ext>
            </a:extLst>
          </p:cNvPr>
          <p:cNvSpPr/>
          <p:nvPr userDrawn="1"/>
        </p:nvSpPr>
        <p:spPr>
          <a:xfrm>
            <a:off x="6170635" y="3773171"/>
            <a:ext cx="2294237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3" name="Marcador de posición de imagen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473" y="1713955"/>
            <a:ext cx="1805204" cy="14666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ECA01639-D8FA-4F18-8FE5-E923F5A1BB48}"/>
              </a:ext>
            </a:extLst>
          </p:cNvPr>
          <p:cNvSpPr/>
          <p:nvPr userDrawn="1"/>
        </p:nvSpPr>
        <p:spPr>
          <a:xfrm>
            <a:off x="2730561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AF02D09E-3C25-405E-BF24-A884A07C224A}"/>
              </a:ext>
            </a:extLst>
          </p:cNvPr>
          <p:cNvSpPr/>
          <p:nvPr userDrawn="1"/>
        </p:nvSpPr>
        <p:spPr>
          <a:xfrm>
            <a:off x="2730561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9" name="Marcador de texto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0245" y="1460126"/>
            <a:ext cx="3002880" cy="197432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  <p:sp>
        <p:nvSpPr>
          <p:cNvPr id="35" name="Marcador de texto 39">
            <a:extLst>
              <a:ext uri="{FF2B5EF4-FFF2-40B4-BE49-F238E27FC236}">
                <a16:creationId xmlns:a16="http://schemas.microsoft.com/office/drawing/2014/main" id="{33BDF68D-A417-4526-95BD-83DC0A4FA5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00245" y="3999809"/>
            <a:ext cx="3002880" cy="197432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1C6F0F84-9668-4EA8-A3F5-3AD5AED3EFDD}"/>
              </a:ext>
            </a:extLst>
          </p:cNvPr>
          <p:cNvSpPr/>
          <p:nvPr userDrawn="1"/>
        </p:nvSpPr>
        <p:spPr>
          <a:xfrm>
            <a:off x="8549714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19CCCFCB-4EAD-47A3-8F4A-307EE022DD53}"/>
              </a:ext>
            </a:extLst>
          </p:cNvPr>
          <p:cNvSpPr/>
          <p:nvPr userDrawn="1"/>
        </p:nvSpPr>
        <p:spPr>
          <a:xfrm>
            <a:off x="8549714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9" name="Marcador de texto 39">
            <a:extLst>
              <a:ext uri="{FF2B5EF4-FFF2-40B4-BE49-F238E27FC236}">
                <a16:creationId xmlns:a16="http://schemas.microsoft.com/office/drawing/2014/main" id="{058CD71F-A7E3-4F68-ADE3-4E6B1BAE31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19398" y="1460126"/>
            <a:ext cx="3002880" cy="197432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  <p:sp>
        <p:nvSpPr>
          <p:cNvPr id="50" name="Marcador de texto 39">
            <a:extLst>
              <a:ext uri="{FF2B5EF4-FFF2-40B4-BE49-F238E27FC236}">
                <a16:creationId xmlns:a16="http://schemas.microsoft.com/office/drawing/2014/main" id="{6EC40EC2-3775-4AF2-965D-0235107D83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9398" y="3999809"/>
            <a:ext cx="3002880" cy="197432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  <p:sp>
        <p:nvSpPr>
          <p:cNvPr id="51" name="Marcador de posición de imagen 33">
            <a:extLst>
              <a:ext uri="{FF2B5EF4-FFF2-40B4-BE49-F238E27FC236}">
                <a16:creationId xmlns:a16="http://schemas.microsoft.com/office/drawing/2014/main" id="{F196EA03-E36C-4E2A-A82F-8FA76EC2DBF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5473" y="4253638"/>
            <a:ext cx="1805204" cy="14666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2" name="Marcador de posición de imagen 33">
            <a:extLst>
              <a:ext uri="{FF2B5EF4-FFF2-40B4-BE49-F238E27FC236}">
                <a16:creationId xmlns:a16="http://schemas.microsoft.com/office/drawing/2014/main" id="{9A754FAD-4B3A-4A76-9F0D-84DA72FD822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15151" y="4253638"/>
            <a:ext cx="1805204" cy="14666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3" name="Marcador de posición de imagen 33">
            <a:extLst>
              <a:ext uri="{FF2B5EF4-FFF2-40B4-BE49-F238E27FC236}">
                <a16:creationId xmlns:a16="http://schemas.microsoft.com/office/drawing/2014/main" id="{7A45718F-1012-47C4-BF29-7462E5C6CB9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15151" y="1713954"/>
            <a:ext cx="1805204" cy="14666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627732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4" y="1660868"/>
            <a:ext cx="2686613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CD9ECBB-3A0A-409C-B1C0-C8F4C3087894}"/>
              </a:ext>
            </a:extLst>
          </p:cNvPr>
          <p:cNvSpPr/>
          <p:nvPr userDrawn="1"/>
        </p:nvSpPr>
        <p:spPr>
          <a:xfrm>
            <a:off x="3316099" y="1660868"/>
            <a:ext cx="2686613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FB4FA2C-0414-484D-95CD-C5E17E33E238}"/>
              </a:ext>
            </a:extLst>
          </p:cNvPr>
          <p:cNvSpPr/>
          <p:nvPr userDrawn="1"/>
        </p:nvSpPr>
        <p:spPr>
          <a:xfrm>
            <a:off x="6260723" y="1660868"/>
            <a:ext cx="2686613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D0DE753-6478-4950-8F99-15952FCB6521}"/>
              </a:ext>
            </a:extLst>
          </p:cNvPr>
          <p:cNvSpPr/>
          <p:nvPr userDrawn="1"/>
        </p:nvSpPr>
        <p:spPr>
          <a:xfrm>
            <a:off x="9205348" y="1660868"/>
            <a:ext cx="2686613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7" name="Marcador de número de diapositiva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Marcador de posición de imagen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761485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8" name="Marcador de posición de imagen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761485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9" name="Marcador de posición de imagen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761485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0" name="Marcador de posición de imagen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761485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1" name="Marcador de texto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1474" y="4302782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  <p:sp>
        <p:nvSpPr>
          <p:cNvPr id="33" name="Marcador de texto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474" y="5058156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  <p:sp>
        <p:nvSpPr>
          <p:cNvPr id="37" name="Marcador de texto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16099" y="4302782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  <p:sp>
        <p:nvSpPr>
          <p:cNvPr id="38" name="Marcador de texto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6099" y="5058156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  <p:sp>
        <p:nvSpPr>
          <p:cNvPr id="40" name="Marcador de texto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0723" y="4302782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  <p:sp>
        <p:nvSpPr>
          <p:cNvPr id="41" name="Marcador de texto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60723" y="5058156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  <p:sp>
        <p:nvSpPr>
          <p:cNvPr id="42" name="Marcador de texto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05350" y="4302782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  <p:sp>
        <p:nvSpPr>
          <p:cNvPr id="44" name="Marcador de texto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05350" y="5058156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</p:spTree>
    <p:extLst>
      <p:ext uri="{BB962C8B-B14F-4D97-AF65-F5344CB8AC3E}">
        <p14:creationId xmlns:p14="http://schemas.microsoft.com/office/powerpoint/2010/main" val="1884734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FBB81E01-55F6-44A7-8ACB-B172EA0F9FB3}"/>
              </a:ext>
            </a:extLst>
          </p:cNvPr>
          <p:cNvSpPr/>
          <p:nvPr userDrawn="1"/>
        </p:nvSpPr>
        <p:spPr>
          <a:xfrm>
            <a:off x="467420" y="3895002"/>
            <a:ext cx="2494721" cy="206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AD85DF7-0BE8-4B88-98A1-F5062CDAA964}"/>
              </a:ext>
            </a:extLst>
          </p:cNvPr>
          <p:cNvSpPr/>
          <p:nvPr userDrawn="1"/>
        </p:nvSpPr>
        <p:spPr>
          <a:xfrm>
            <a:off x="3412044" y="3895002"/>
            <a:ext cx="2494721" cy="2067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F69394C-95D0-4D10-A34D-A35EF27D2806}"/>
              </a:ext>
            </a:extLst>
          </p:cNvPr>
          <p:cNvSpPr/>
          <p:nvPr userDrawn="1"/>
        </p:nvSpPr>
        <p:spPr>
          <a:xfrm>
            <a:off x="6356668" y="3895002"/>
            <a:ext cx="2494721" cy="2067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86DBF753-694A-4503-A33B-73C09E8EE3A5}"/>
              </a:ext>
            </a:extLst>
          </p:cNvPr>
          <p:cNvSpPr/>
          <p:nvPr userDrawn="1"/>
        </p:nvSpPr>
        <p:spPr>
          <a:xfrm>
            <a:off x="9301294" y="3895002"/>
            <a:ext cx="2494721" cy="2067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17" name="Marcador de número de diapositiva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Marcador de posición de imagen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522949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8" name="Marcador de posición de imagen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522949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9" name="Marcador de posición de imagen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522949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0" name="Marcador de posición de imagen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522949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1" name="Marcador de texto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610" y="4123880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  <p:sp>
        <p:nvSpPr>
          <p:cNvPr id="33" name="Marcador de texto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4610" y="4879254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  <p:sp>
        <p:nvSpPr>
          <p:cNvPr id="37" name="Marcador de texto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49235" y="4123880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  <p:sp>
        <p:nvSpPr>
          <p:cNvPr id="38" name="Marcador de texto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49235" y="4879254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  <p:sp>
        <p:nvSpPr>
          <p:cNvPr id="40" name="Marcador de texto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93859" y="4123880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  <p:sp>
        <p:nvSpPr>
          <p:cNvPr id="41" name="Marcador de texto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93859" y="4879254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  <p:sp>
        <p:nvSpPr>
          <p:cNvPr id="42" name="Marcador de texto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38486" y="4123880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  <p:sp>
        <p:nvSpPr>
          <p:cNvPr id="44" name="Marcador de texto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38486" y="4879254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Agregue texto aquí</a:t>
            </a:r>
          </a:p>
        </p:txBody>
      </p:sp>
    </p:spTree>
    <p:extLst>
      <p:ext uri="{BB962C8B-B14F-4D97-AF65-F5344CB8AC3E}">
        <p14:creationId xmlns:p14="http://schemas.microsoft.com/office/powerpoint/2010/main" val="565382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7" name="Marcador de número de diapositiva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gráfico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00613" y="1233488"/>
            <a:ext cx="6991350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/>
              <a:t>Haga clic en el icono para agregar un gráfico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D928258E-48B5-471F-BC61-B45FB2CA51BA}"/>
              </a:ext>
            </a:extLst>
          </p:cNvPr>
          <p:cNvSpPr/>
          <p:nvPr userDrawn="1"/>
        </p:nvSpPr>
        <p:spPr>
          <a:xfrm>
            <a:off x="371474" y="1233488"/>
            <a:ext cx="4419187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867FAC3-5109-4D5D-8105-FC48313396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100" y="1450975"/>
            <a:ext cx="4065588" cy="4552950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596796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7" name="Marcador de número de diapositiva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gráfico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11520488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/>
              <a:t>Haga clic en el icono para agregar un gráfico</a:t>
            </a:r>
          </a:p>
        </p:txBody>
      </p:sp>
    </p:spTree>
    <p:extLst>
      <p:ext uri="{BB962C8B-B14F-4D97-AF65-F5344CB8AC3E}">
        <p14:creationId xmlns:p14="http://schemas.microsoft.com/office/powerpoint/2010/main" val="2589529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7" name="Marcador de número de diapositiva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gráfico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7450621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/>
              <a:t>Haga clic en el icono para agregar un gráfico</a:t>
            </a:r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F1D1D3DC-359F-47D3-A498-6E5DEF615B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0675" y="1233488"/>
            <a:ext cx="3951288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8405930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7" name="Marcador de número de diapositiva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gráfico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81415" y="1233488"/>
            <a:ext cx="5512490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/>
              <a:t>Haga clic en el icono para agregar un gráfico</a:t>
            </a:r>
          </a:p>
        </p:txBody>
      </p:sp>
      <p:sp>
        <p:nvSpPr>
          <p:cNvPr id="7" name="Marcador de gráfico 3">
            <a:extLst>
              <a:ext uri="{FF2B5EF4-FFF2-40B4-BE49-F238E27FC236}">
                <a16:creationId xmlns:a16="http://schemas.microsoft.com/office/drawing/2014/main" id="{6750280A-6976-42F9-B984-8601DD1972D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79473" y="1233488"/>
            <a:ext cx="5512490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/>
              <a:t>Haga clic en el icono para agregar un gráfico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5E63221D-DF23-4F80-AB42-A74C1B1CB425}"/>
              </a:ext>
            </a:extLst>
          </p:cNvPr>
          <p:cNvCxnSpPr/>
          <p:nvPr userDrawn="1"/>
        </p:nvCxnSpPr>
        <p:spPr>
          <a:xfrm>
            <a:off x="6125817" y="1233488"/>
            <a:ext cx="0" cy="49672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7" name="Marcador de número de diapositiva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gráfico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0622" y="1362696"/>
            <a:ext cx="5552246" cy="22948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/>
              <a:t>Haga clic en el icono para agregar un gráfico</a:t>
            </a:r>
          </a:p>
        </p:txBody>
      </p:sp>
      <p:sp>
        <p:nvSpPr>
          <p:cNvPr id="9" name="Marcador de gráfico 3">
            <a:extLst>
              <a:ext uri="{FF2B5EF4-FFF2-40B4-BE49-F238E27FC236}">
                <a16:creationId xmlns:a16="http://schemas.microsoft.com/office/drawing/2014/main" id="{3CC4F2FB-E360-40E2-BDA5-455EB243C21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0682" y="3781218"/>
            <a:ext cx="5552246" cy="22948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/>
              <a:t>Haga clic en el icono para agregar un gráfico</a:t>
            </a:r>
          </a:p>
        </p:txBody>
      </p:sp>
      <p:sp>
        <p:nvSpPr>
          <p:cNvPr id="10" name="Marcador de gráfico 3">
            <a:extLst>
              <a:ext uri="{FF2B5EF4-FFF2-40B4-BE49-F238E27FC236}">
                <a16:creationId xmlns:a16="http://schemas.microsoft.com/office/drawing/2014/main" id="{6373EAFD-6648-4861-97FB-A3961B86C81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08643" y="1367561"/>
            <a:ext cx="5552246" cy="22948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/>
              <a:t>Haga clic en el icono para agregar un gráfico</a:t>
            </a:r>
          </a:p>
        </p:txBody>
      </p:sp>
      <p:sp>
        <p:nvSpPr>
          <p:cNvPr id="11" name="Marcador de gráfico 3">
            <a:extLst>
              <a:ext uri="{FF2B5EF4-FFF2-40B4-BE49-F238E27FC236}">
                <a16:creationId xmlns:a16="http://schemas.microsoft.com/office/drawing/2014/main" id="{CF0E102C-57E1-46ED-BE41-21C356F42BA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198703" y="3786083"/>
            <a:ext cx="5552246" cy="22948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/>
              <a:t>Haga clic en el icono para agregar un gráfico</a:t>
            </a:r>
          </a:p>
        </p:txBody>
      </p:sp>
    </p:spTree>
    <p:extLst>
      <p:ext uri="{BB962C8B-B14F-4D97-AF65-F5344CB8AC3E}">
        <p14:creationId xmlns:p14="http://schemas.microsoft.com/office/powerpoint/2010/main" val="10208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517DDCC-4521-4225-8F36-D4B39128409A}"/>
              </a:ext>
            </a:extLst>
          </p:cNvPr>
          <p:cNvSpPr/>
          <p:nvPr userDrawn="1"/>
        </p:nvSpPr>
        <p:spPr>
          <a:xfrm>
            <a:off x="8991600" y="3965574"/>
            <a:ext cx="3200400" cy="28924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16570C8-2343-4B74-AF97-DC7CE5D92865}"/>
              </a:ext>
            </a:extLst>
          </p:cNvPr>
          <p:cNvSpPr/>
          <p:nvPr userDrawn="1"/>
        </p:nvSpPr>
        <p:spPr>
          <a:xfrm>
            <a:off x="0" y="0"/>
            <a:ext cx="3200400" cy="28924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71476" y="278606"/>
            <a:ext cx="11520487" cy="315039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0B27536-7968-45BB-9FA8-DF1A47A47827}"/>
              </a:ext>
            </a:extLst>
          </p:cNvPr>
          <p:cNvSpPr/>
          <p:nvPr userDrawn="1"/>
        </p:nvSpPr>
        <p:spPr>
          <a:xfrm>
            <a:off x="371476" y="3429000"/>
            <a:ext cx="11520487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10507" y="3886201"/>
            <a:ext cx="9242424" cy="1104900"/>
          </a:xfrm>
        </p:spPr>
        <p:txBody>
          <a:bodyPr rtlCol="0" anchor="ctr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510507" y="5130801"/>
            <a:ext cx="9242424" cy="533400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28379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7201" y="2337595"/>
            <a:ext cx="8737600" cy="2182811"/>
          </a:xfrm>
        </p:spPr>
        <p:txBody>
          <a:bodyPr rtlCol="0" anchor="ctr">
            <a:normAutofit/>
          </a:bodyPr>
          <a:lstStyle>
            <a:lvl1pPr algn="ctr">
              <a:defRPr sz="115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757538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9C3DD3-9184-4434-93FC-DDB3E5B5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A4302458-F7EC-4A75-A897-E73CF8028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AFD31584-D229-4F6C-BA8E-36782FDA8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2B7AE8-665C-4FF6-B292-B525984D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903189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E2ACFC-0D65-4857-AAEE-904747F3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594C5E-E06C-488C-AC82-331C53B94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74EC8C27-FA57-408C-8D6B-844D81BC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E468A18F-96D4-4F1F-BF6B-EDFACBF8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0341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497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9C071DB-1B6B-4FC3-A099-12F35734D22D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5768407-2D97-4F4F-8CB8-4D3668680B64}"/>
              </a:ext>
            </a:extLst>
          </p:cNvPr>
          <p:cNvSpPr/>
          <p:nvPr userDrawn="1"/>
        </p:nvSpPr>
        <p:spPr>
          <a:xfrm>
            <a:off x="371475" y="1460501"/>
            <a:ext cx="5724525" cy="4740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ln>
                <a:noFill/>
              </a:ln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60351"/>
            <a:ext cx="9702800" cy="973137"/>
          </a:xfrm>
        </p:spPr>
        <p:txBody>
          <a:bodyPr rtlCol="0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638299"/>
            <a:ext cx="5346700" cy="438150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6D4AFEBD-46AA-4A09-AD19-CDD123811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460501"/>
            <a:ext cx="5795963" cy="474027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37717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60351"/>
            <a:ext cx="5495926" cy="2138362"/>
          </a:xfrm>
        </p:spPr>
        <p:txBody>
          <a:bodyPr rtlCol="0" anchor="b">
            <a:noAutofit/>
          </a:bodyPr>
          <a:lstStyle>
            <a:lvl1pPr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603500"/>
            <a:ext cx="5495926" cy="3573463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5" name="Marcador de posición de imagen 1">
            <a:extLst>
              <a:ext uri="{FF2B5EF4-FFF2-40B4-BE49-F238E27FC236}">
                <a16:creationId xmlns:a16="http://schemas.microsoft.com/office/drawing/2014/main" id="{08C777B1-9A90-4B1E-A6AE-9339286077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91224" y="637283"/>
            <a:ext cx="2692800" cy="278254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 rtl="0">
              <a:buNone/>
            </a:pPr>
            <a:r>
              <a:rPr lang="es-ES" noProof="0"/>
              <a:t>Agregue la imagen aquí</a:t>
            </a:r>
          </a:p>
        </p:txBody>
      </p:sp>
      <p:sp>
        <p:nvSpPr>
          <p:cNvPr id="7" name="Marcador de posición de imagen 2">
            <a:extLst>
              <a:ext uri="{FF2B5EF4-FFF2-40B4-BE49-F238E27FC236}">
                <a16:creationId xmlns:a16="http://schemas.microsoft.com/office/drawing/2014/main" id="{0FEA994A-8056-4F3D-9365-B6A362A93E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8424" y="3430043"/>
            <a:ext cx="2692800" cy="277232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 rtl="0">
              <a:buNone/>
            </a:pPr>
            <a:r>
              <a:rPr lang="es-ES" noProof="0"/>
              <a:t>Agregue la imagen aquí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429E334-587D-4420-9285-C2A5F494582B}"/>
              </a:ext>
            </a:extLst>
          </p:cNvPr>
          <p:cNvSpPr/>
          <p:nvPr userDrawn="1"/>
        </p:nvSpPr>
        <p:spPr>
          <a:xfrm>
            <a:off x="9289522" y="3527226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7BD4601-EF26-4D7C-8CB6-95488F17575B}"/>
              </a:ext>
            </a:extLst>
          </p:cNvPr>
          <p:cNvSpPr/>
          <p:nvPr userDrawn="1"/>
        </p:nvSpPr>
        <p:spPr>
          <a:xfrm>
            <a:off x="8621786" y="2848323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1949C41-2679-4E9D-A28C-F0C979F5702B}"/>
              </a:ext>
            </a:extLst>
          </p:cNvPr>
          <p:cNvSpPr/>
          <p:nvPr userDrawn="1"/>
        </p:nvSpPr>
        <p:spPr>
          <a:xfrm>
            <a:off x="8870898" y="2508125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454B05D-55FD-4118-B899-4095FF50870D}"/>
              </a:ext>
            </a:extLst>
          </p:cNvPr>
          <p:cNvSpPr/>
          <p:nvPr userDrawn="1"/>
        </p:nvSpPr>
        <p:spPr>
          <a:xfrm>
            <a:off x="0" y="933450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4053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016000"/>
            <a:ext cx="3997324" cy="2501899"/>
          </a:xfrm>
        </p:spPr>
        <p:txBody>
          <a:bodyPr rtlCol="0" anchor="b">
            <a:noAutofit/>
          </a:bodyPr>
          <a:lstStyle>
            <a:lvl1pPr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3619500"/>
            <a:ext cx="3997325" cy="25574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3" name="Marcador de posición de imagen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201" y="619125"/>
            <a:ext cx="3454400" cy="5581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14" name="Marcador de posición de imagen 6">
            <a:extLst>
              <a:ext uri="{FF2B5EF4-FFF2-40B4-BE49-F238E27FC236}">
                <a16:creationId xmlns:a16="http://schemas.microsoft.com/office/drawing/2014/main" id="{F6824EBC-CC6E-4D5A-B85A-DAC55ACE85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32801" y="260351"/>
            <a:ext cx="3454400" cy="558164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3661888-890D-4E0C-8076-65EDFDB7DE27}"/>
              </a:ext>
            </a:extLst>
          </p:cNvPr>
          <p:cNvSpPr/>
          <p:nvPr userDrawn="1"/>
        </p:nvSpPr>
        <p:spPr>
          <a:xfrm>
            <a:off x="8432801" y="5842000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AE48EF9-5BAF-4BD7-A6BE-866C0307B69F}"/>
              </a:ext>
            </a:extLst>
          </p:cNvPr>
          <p:cNvSpPr/>
          <p:nvPr userDrawn="1"/>
        </p:nvSpPr>
        <p:spPr>
          <a:xfrm>
            <a:off x="4902201" y="239509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8D4A5F4-99AC-4FB3-8A59-AB8D7B4FC7D7}"/>
              </a:ext>
            </a:extLst>
          </p:cNvPr>
          <p:cNvSpPr/>
          <p:nvPr userDrawn="1"/>
        </p:nvSpPr>
        <p:spPr>
          <a:xfrm>
            <a:off x="0" y="1384300"/>
            <a:ext cx="177800" cy="445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401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10060ACE-E228-45FD-83E3-FF4D1CCF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D88AF9FF-2A4E-41E6-956B-69BC625CC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4" y="1233488"/>
            <a:ext cx="11520487" cy="494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EE1F87C-C7F2-4F14-86B1-854B7B0C580E}"/>
              </a:ext>
            </a:extLst>
          </p:cNvPr>
          <p:cNvSpPr/>
          <p:nvPr userDrawn="1"/>
        </p:nvSpPr>
        <p:spPr>
          <a:xfrm>
            <a:off x="11229975" y="6512060"/>
            <a:ext cx="962025" cy="345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FD9470-E137-41DF-A5CA-C7B4B9856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03DC2DEF-D2FE-4B45-ABA4-9F153FD1C98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8AB12CC-D752-4664-B92F-BAEFF0416B7E}"/>
              </a:ext>
            </a:extLst>
          </p:cNvPr>
          <p:cNvSpPr/>
          <p:nvPr userDrawn="1"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3458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1" r:id="rId13"/>
    <p:sldLayoutId id="2147483670" r:id="rId14"/>
    <p:sldLayoutId id="2147483671" r:id="rId15"/>
    <p:sldLayoutId id="2147483672" r:id="rId16"/>
    <p:sldLayoutId id="2147483673" r:id="rId17"/>
    <p:sldLayoutId id="2147483652" r:id="rId18"/>
    <p:sldLayoutId id="2147483674" r:id="rId19"/>
    <p:sldLayoutId id="2147483675" r:id="rId20"/>
    <p:sldLayoutId id="2147483676" r:id="rId21"/>
    <p:sldLayoutId id="2147483677" r:id="rId22"/>
    <p:sldLayoutId id="2147483655" r:id="rId23"/>
    <p:sldLayoutId id="2147483678" r:id="rId24"/>
    <p:sldLayoutId id="2147483679" r:id="rId25"/>
    <p:sldLayoutId id="2147483680" r:id="rId26"/>
    <p:sldLayoutId id="2147483681" r:id="rId27"/>
    <p:sldLayoutId id="2147483653" r:id="rId28"/>
    <p:sldLayoutId id="2147483682" r:id="rId29"/>
    <p:sldLayoutId id="2147483683" r:id="rId30"/>
    <p:sldLayoutId id="2147483684" r:id="rId31"/>
    <p:sldLayoutId id="2147483685" r:id="rId32"/>
    <p:sldLayoutId id="2147483654" r:id="rId33"/>
    <p:sldLayoutId id="2147483686" r:id="rId34"/>
    <p:sldLayoutId id="2147483687" r:id="rId35"/>
    <p:sldLayoutId id="2147483689" r:id="rId36"/>
    <p:sldLayoutId id="2147483688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  <p:sldLayoutId id="2147483701" r:id="rId49"/>
    <p:sldLayoutId id="2147483702" r:id="rId50"/>
    <p:sldLayoutId id="2147483656" r:id="rId51"/>
    <p:sldLayoutId id="2147483657" r:id="rId5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5" orient="horz" pos="640" userDrawn="1">
          <p15:clr>
            <a:srgbClr val="F26B43"/>
          </p15:clr>
        </p15:guide>
        <p15:guide id="6" orient="horz" pos="777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  <p15:guide id="8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251CEBEB-5088-4E63-81A4-0DCEB5B45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3D71C9CD-CAE8-4AC8-936D-333769D47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5588" y="49849"/>
            <a:ext cx="5544070" cy="3262311"/>
          </a:xfrm>
        </p:spPr>
        <p:txBody>
          <a:bodyPr rtlCol="0">
            <a:normAutofit/>
          </a:bodyPr>
          <a:lstStyle/>
          <a:p>
            <a:r>
              <a:rPr lang="es-GT" sz="4400" cap="all" dirty="0">
                <a:latin typeface="Arial Narrow" panose="020B0606020202030204" pitchFamily="34" charset="0"/>
              </a:rPr>
              <a:t>Coyuntura macroeconómica y perspectivas 2024</a:t>
            </a:r>
            <a:endParaRPr lang="es-ES" sz="4400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C6D24F99-E026-485A-96CD-AEC9813726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r>
              <a:rPr lang="es-GT" b="1" dirty="0">
                <a:solidFill>
                  <a:srgbClr val="FFC000"/>
                </a:solidFill>
                <a:latin typeface="Bradley Hand ITC" panose="03070402050302030203" pitchFamily="66" charset="0"/>
              </a:rPr>
              <a:t>Edwin Matul</a:t>
            </a:r>
          </a:p>
          <a:p>
            <a:r>
              <a:rPr lang="es-GT" sz="1600" dirty="0">
                <a:solidFill>
                  <a:srgbClr val="FFC000"/>
                </a:solidFill>
              </a:rPr>
              <a:t>Enero 2024</a:t>
            </a:r>
          </a:p>
          <a:p>
            <a:pPr rtl="0"/>
            <a:endParaRPr lang="es-ES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0A0C1C6-0E5E-4CFB-AB7D-8614DF155C2E}"/>
              </a:ext>
            </a:extLst>
          </p:cNvPr>
          <p:cNvSpPr txBox="1">
            <a:spLocks/>
          </p:cNvSpPr>
          <p:nvPr/>
        </p:nvSpPr>
        <p:spPr>
          <a:xfrm>
            <a:off x="0" y="905347"/>
            <a:ext cx="12185245" cy="24263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6300" b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es-GT" cap="all" dirty="0">
              <a:latin typeface="Arial Narrow" panose="020B0606020202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BDB6176-587F-46AA-B271-37B35B89C6B9}"/>
              </a:ext>
            </a:extLst>
          </p:cNvPr>
          <p:cNvSpPr txBox="1"/>
          <p:nvPr/>
        </p:nvSpPr>
        <p:spPr>
          <a:xfrm>
            <a:off x="905691" y="5373189"/>
            <a:ext cx="5103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GT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9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Marcador de posición de imagen 21">
            <a:extLst>
              <a:ext uri="{FF2B5EF4-FFF2-40B4-BE49-F238E27FC236}">
                <a16:creationId xmlns:a16="http://schemas.microsoft.com/office/drawing/2014/main" id="{0F5C8F58-81B2-4162-9563-70C679CF8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7857" t="-6122" r="-17857" b="-6122"/>
          <a:stretch/>
        </p:blipFill>
        <p:spPr>
          <a:xfrm>
            <a:off x="876300" y="1739900"/>
            <a:ext cx="1689100" cy="1397000"/>
          </a:xfrm>
        </p:spPr>
      </p:pic>
      <p:pic>
        <p:nvPicPr>
          <p:cNvPr id="26" name="Marcador de posición de imagen 25">
            <a:extLst>
              <a:ext uri="{FF2B5EF4-FFF2-40B4-BE49-F238E27FC236}">
                <a16:creationId xmlns:a16="http://schemas.microsoft.com/office/drawing/2014/main" id="{2AD0E03E-80ED-4CBF-B567-3E1EAB01F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18293" t="-6483" r="-18293" b="-6483"/>
          <a:stretch/>
        </p:blipFill>
        <p:spPr>
          <a:xfrm>
            <a:off x="3829813" y="4263232"/>
            <a:ext cx="1689100" cy="1397000"/>
          </a:xfrm>
        </p:spPr>
      </p:pic>
      <p:pic>
        <p:nvPicPr>
          <p:cNvPr id="24" name="Marcador de posición de imagen 23">
            <a:extLst>
              <a:ext uri="{FF2B5EF4-FFF2-40B4-BE49-F238E27FC236}">
                <a16:creationId xmlns:a16="http://schemas.microsoft.com/office/drawing/2014/main" id="{F1E0AF3E-867C-4F0D-8325-9DC9A985B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16501" t="-5000" r="-16501" b="-5000"/>
          <a:stretch/>
        </p:blipFill>
        <p:spPr>
          <a:xfrm>
            <a:off x="6744524" y="1739900"/>
            <a:ext cx="1689100" cy="1397000"/>
          </a:xfrm>
        </p:spPr>
      </p:pic>
      <p:pic>
        <p:nvPicPr>
          <p:cNvPr id="28" name="Marcador de posición de imagen 27">
            <a:extLst>
              <a:ext uri="{FF2B5EF4-FFF2-40B4-BE49-F238E27FC236}">
                <a16:creationId xmlns:a16="http://schemas.microsoft.com/office/drawing/2014/main" id="{43BC7054-E269-4210-98F5-65D485066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-18293" t="-6483" r="-18293" b="-6483"/>
          <a:stretch/>
        </p:blipFill>
        <p:spPr>
          <a:xfrm>
            <a:off x="9574780" y="4193382"/>
            <a:ext cx="1858010" cy="1536700"/>
          </a:xfr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EAB17F8-59B5-4C93-9884-D30446299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71673"/>
            <a:ext cx="373062" cy="226714"/>
          </a:xfrm>
        </p:spPr>
        <p:txBody>
          <a:bodyPr rtlCol="0"/>
          <a:lstStyle/>
          <a:p>
            <a:pPr rtl="0"/>
            <a:fld id="{03DC2DEF-D2FE-4B45-ABA4-9F153FD1C98A}" type="slidenum">
              <a:rPr lang="es-ES" smtClean="0"/>
              <a:t>10</a:t>
            </a:fld>
            <a:endParaRPr lang="es-ES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53DE9448-A0C5-4E59-9F55-E47C6DE43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39202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s-GT" sz="60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PRODUCCIÓN</a:t>
            </a:r>
          </a:p>
        </p:txBody>
      </p:sp>
    </p:spTree>
    <p:extLst>
      <p:ext uri="{BB962C8B-B14F-4D97-AF65-F5344CB8AC3E}">
        <p14:creationId xmlns:p14="http://schemas.microsoft.com/office/powerpoint/2010/main" val="3809877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DEF48F30-BEB4-44C7-9F35-3BBB61CF8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s-GT" sz="3200" dirty="0">
                <a:latin typeface="Arial Narrow" panose="020B0606020202030204" pitchFamily="34" charset="0"/>
              </a:rPr>
              <a:t>EN GUATEMALA TAMBIÉN HAY UN ESTANCAMIENTO ECONÓMICO. </a:t>
            </a:r>
            <a:br>
              <a:rPr lang="es-GT" sz="3200" dirty="0">
                <a:latin typeface="Arial Narrow" panose="020B0606020202030204" pitchFamily="34" charset="0"/>
              </a:rPr>
            </a:br>
            <a:r>
              <a:rPr lang="es-GT" sz="3200" dirty="0">
                <a:latin typeface="Arial Narrow" panose="020B0606020202030204" pitchFamily="34" charset="0"/>
              </a:rPr>
              <a:t>EL SE CTOR QUE MÁS CRECE ES EL FINANCIERO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E60433D-E380-4571-991C-16B6CE7A4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s-ES" smtClean="0"/>
              <a:t>11</a:t>
            </a:fld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FFFB72C-F446-4A16-9384-33D3E11568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2E9131D-6D55-414B-BBCD-2AF1AC4A9D2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5760AF-9262-438A-8081-CE34860C56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DDF2742-B939-49B2-B62F-D8C19B73FF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02FEB8F1-B936-486C-8EE7-2BAB2E0A1A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D7607B0E-24E6-415E-B261-EE594DD654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CDA8125-3EC6-49A1-B0C9-CC00221E3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18" y="1298376"/>
            <a:ext cx="11599164" cy="519226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452357D-F131-43DB-9085-EBDF29A4755E}"/>
              </a:ext>
            </a:extLst>
          </p:cNvPr>
          <p:cNvSpPr txBox="1"/>
          <p:nvPr/>
        </p:nvSpPr>
        <p:spPr>
          <a:xfrm>
            <a:off x="6259475" y="6251171"/>
            <a:ext cx="3557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b="1" dirty="0">
                <a:latin typeface="Agency FB" panose="020B0503020202020204" pitchFamily="34" charset="0"/>
              </a:rPr>
              <a:t>FUENTE: Banco de Guatemala</a:t>
            </a:r>
          </a:p>
        </p:txBody>
      </p:sp>
    </p:spTree>
    <p:extLst>
      <p:ext uri="{BB962C8B-B14F-4D97-AF65-F5344CB8AC3E}">
        <p14:creationId xmlns:p14="http://schemas.microsoft.com/office/powerpoint/2010/main" val="2513602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DEF48F30-BEB4-44C7-9F35-3BBB61CF8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es-ES_tradnl" sz="3200" dirty="0">
                <a:latin typeface="Arial Narrow" panose="020B0606020202030204" pitchFamily="34" charset="0"/>
              </a:rPr>
              <a:t>Y SU COMPORTAMIENTO ES SIMILAR AL DE OTRAS ECONOMÍAS Y SE SUSTENTA CON OTROS INDICADORES</a:t>
            </a:r>
            <a:endParaRPr lang="es-GT" sz="3200" dirty="0">
              <a:latin typeface="Arial Narrow" panose="020B0606020202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11A4161-A9FB-49C4-9BD6-7E87B2B142FB}"/>
              </a:ext>
            </a:extLst>
          </p:cNvPr>
          <p:cNvSpPr txBox="1"/>
          <p:nvPr/>
        </p:nvSpPr>
        <p:spPr>
          <a:xfrm>
            <a:off x="733477" y="6312043"/>
            <a:ext cx="4096317" cy="198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GT" sz="1000" dirty="0">
              <a:latin typeface="Plus Jakarta Sans" pitchFamily="2" charset="0"/>
              <a:cs typeface="Plus Jakarta Sans" pitchFamily="2" charset="0"/>
            </a:endParaRP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AF9F416E-A0C3-40FD-9552-309482C70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240" y="6460621"/>
            <a:ext cx="2378506" cy="293895"/>
          </a:xfrm>
        </p:spPr>
        <p:txBody>
          <a:bodyPr/>
          <a:lstStyle/>
          <a:p>
            <a:fld id="{8FF48013-1755-4A9B-8CD9-1786D7CE0807}" type="slidenum">
              <a:rPr lang="es-GT" smtClean="0"/>
              <a:t>12</a:t>
            </a:fld>
            <a:endParaRPr lang="es-GT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D24C2FB-6408-4B31-946F-A45A1F3DA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78" y="2103334"/>
            <a:ext cx="5240268" cy="456304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EB66613-7716-4AC2-9DD8-4A2CCF3C6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042" y="2166201"/>
            <a:ext cx="4968627" cy="450017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0EF04A7-7B23-4750-8B72-8DB7B5EDA335}"/>
              </a:ext>
            </a:extLst>
          </p:cNvPr>
          <p:cNvSpPr txBox="1"/>
          <p:nvPr/>
        </p:nvSpPr>
        <p:spPr>
          <a:xfrm>
            <a:off x="423954" y="6417426"/>
            <a:ext cx="3557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b="1" dirty="0">
                <a:latin typeface="Agency FB" panose="020B0503020202020204" pitchFamily="34" charset="0"/>
              </a:rPr>
              <a:t>FUENTE: Banco de Guatemala</a:t>
            </a:r>
          </a:p>
        </p:txBody>
      </p:sp>
    </p:spTree>
    <p:extLst>
      <p:ext uri="{BB962C8B-B14F-4D97-AF65-F5344CB8AC3E}">
        <p14:creationId xmlns:p14="http://schemas.microsoft.com/office/powerpoint/2010/main" val="3745216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940CD-28B0-463D-A78F-34F7C36A9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dirty="0">
                <a:latin typeface="Arial Narrow" panose="020B0606020202030204" pitchFamily="34" charset="0"/>
              </a:rPr>
              <a:t>LAS EXPECTATIVAS DE CRECIMIENTO HAN BAJADO, AL IGUAL QUE EL ÍNDICE DE CONFIANZA</a:t>
            </a:r>
            <a:endParaRPr lang="es-GT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EDE95B6-8BF1-42F3-BF1B-C19CBBB8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es-ES" noProof="0" smtClean="0"/>
              <a:t>13</a:t>
            </a:fld>
            <a:endParaRPr lang="es-ES" noProof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944271E-2084-4A65-8815-A33D2238C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33" y="2036619"/>
            <a:ext cx="5195318" cy="478028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1DA6885-D1EA-4401-824D-334F4AA22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844" y="2036619"/>
            <a:ext cx="5271841" cy="4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66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940CD-28B0-463D-A78F-34F7C36A9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s-GT" dirty="0">
                <a:latin typeface="Arial Narrow" panose="020B0606020202030204" pitchFamily="34" charset="0"/>
              </a:rPr>
              <a:t>Y A FINAL DE AÑO ERAN MUY NEGATIVAS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EDE95B6-8BF1-42F3-BF1B-C19CBBB8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es-ES" noProof="0" smtClean="0"/>
              <a:t>14</a:t>
            </a:fld>
            <a:endParaRPr lang="es-ES" noProof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E503A2A-A770-4B57-8506-47039640B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1" y="1074819"/>
            <a:ext cx="10288129" cy="556425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2E85BEC-1933-4F40-984D-D498ABAC77A0}"/>
              </a:ext>
            </a:extLst>
          </p:cNvPr>
          <p:cNvSpPr txBox="1"/>
          <p:nvPr/>
        </p:nvSpPr>
        <p:spPr>
          <a:xfrm>
            <a:off x="1055715" y="6583679"/>
            <a:ext cx="3557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b="1" dirty="0">
                <a:latin typeface="Agency FB" panose="020B0503020202020204" pitchFamily="34" charset="0"/>
              </a:rPr>
              <a:t>FUENTE: Banco de Guatemala</a:t>
            </a:r>
          </a:p>
        </p:txBody>
      </p:sp>
    </p:spTree>
    <p:extLst>
      <p:ext uri="{BB962C8B-B14F-4D97-AF65-F5344CB8AC3E}">
        <p14:creationId xmlns:p14="http://schemas.microsoft.com/office/powerpoint/2010/main" val="384092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940CD-28B0-463D-A78F-34F7C36A9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s-GT" dirty="0">
                <a:latin typeface="Arial Narrow" panose="020B0606020202030204" pitchFamily="34" charset="0"/>
              </a:rPr>
              <a:t>EL MOTOR DE LA ECONOMÍA, POR MUCHO, SIGUE SIENDO EL CONSUMO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EDE95B6-8BF1-42F3-BF1B-C19CBBB8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es-ES" noProof="0" smtClean="0"/>
              <a:t>15</a:t>
            </a:fld>
            <a:endParaRPr lang="es-ES" noProof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4B9632B-3A2B-45A1-B738-42BBFB1C8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658" y="1637802"/>
            <a:ext cx="9443257" cy="522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45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940CD-28B0-463D-A78F-34F7C36A9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s-GT" dirty="0">
                <a:latin typeface="Arial Narrow" panose="020B0606020202030204" pitchFamily="34" charset="0"/>
              </a:rPr>
              <a:t>Y SI NO HACEMOS ALGO DIFERENTE, ESTAMOS CONDENADOS A SEGUIR CON CRECIMIENTOS MODESTOS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EDE95B6-8BF1-42F3-BF1B-C19CBBB8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es-ES" noProof="0" smtClean="0"/>
              <a:t>16</a:t>
            </a:fld>
            <a:endParaRPr lang="es-ES" noProof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E58B38A-3BF8-4F29-8AAA-73CA93B66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22" y="1768546"/>
            <a:ext cx="10512629" cy="507076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F431F76-B288-431E-8224-CC0ACA16000E}"/>
              </a:ext>
            </a:extLst>
          </p:cNvPr>
          <p:cNvSpPr txBox="1"/>
          <p:nvPr/>
        </p:nvSpPr>
        <p:spPr>
          <a:xfrm>
            <a:off x="1022468" y="6317675"/>
            <a:ext cx="3557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b="1" dirty="0">
                <a:latin typeface="Agency FB" panose="020B0503020202020204" pitchFamily="34" charset="0"/>
              </a:rPr>
              <a:t>FUENTE: Banco de Guatemala</a:t>
            </a:r>
          </a:p>
        </p:txBody>
      </p:sp>
    </p:spTree>
    <p:extLst>
      <p:ext uri="{BB962C8B-B14F-4D97-AF65-F5344CB8AC3E}">
        <p14:creationId xmlns:p14="http://schemas.microsoft.com/office/powerpoint/2010/main" val="3774842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Marcador de posición de imagen 21">
            <a:extLst>
              <a:ext uri="{FF2B5EF4-FFF2-40B4-BE49-F238E27FC236}">
                <a16:creationId xmlns:a16="http://schemas.microsoft.com/office/drawing/2014/main" id="{0F5C8F58-81B2-4162-9563-70C679CF8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7857" t="-6122" r="-17857" b="-6122"/>
          <a:stretch/>
        </p:blipFill>
        <p:spPr>
          <a:xfrm>
            <a:off x="876300" y="1739900"/>
            <a:ext cx="1689100" cy="1397000"/>
          </a:xfrm>
        </p:spPr>
      </p:pic>
      <p:pic>
        <p:nvPicPr>
          <p:cNvPr id="26" name="Marcador de posición de imagen 25">
            <a:extLst>
              <a:ext uri="{FF2B5EF4-FFF2-40B4-BE49-F238E27FC236}">
                <a16:creationId xmlns:a16="http://schemas.microsoft.com/office/drawing/2014/main" id="{2AD0E03E-80ED-4CBF-B567-3E1EAB01F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18293" t="-6483" r="-18293" b="-6483"/>
          <a:stretch/>
        </p:blipFill>
        <p:spPr>
          <a:xfrm>
            <a:off x="3829813" y="4263232"/>
            <a:ext cx="1689100" cy="1397000"/>
          </a:xfrm>
        </p:spPr>
      </p:pic>
      <p:pic>
        <p:nvPicPr>
          <p:cNvPr id="24" name="Marcador de posición de imagen 23">
            <a:extLst>
              <a:ext uri="{FF2B5EF4-FFF2-40B4-BE49-F238E27FC236}">
                <a16:creationId xmlns:a16="http://schemas.microsoft.com/office/drawing/2014/main" id="{F1E0AF3E-867C-4F0D-8325-9DC9A985B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16501" t="-5000" r="-16501" b="-5000"/>
          <a:stretch/>
        </p:blipFill>
        <p:spPr>
          <a:xfrm>
            <a:off x="6744524" y="1739900"/>
            <a:ext cx="1689100" cy="1397000"/>
          </a:xfrm>
        </p:spPr>
      </p:pic>
      <p:pic>
        <p:nvPicPr>
          <p:cNvPr id="28" name="Marcador de posición de imagen 27">
            <a:extLst>
              <a:ext uri="{FF2B5EF4-FFF2-40B4-BE49-F238E27FC236}">
                <a16:creationId xmlns:a16="http://schemas.microsoft.com/office/drawing/2014/main" id="{43BC7054-E269-4210-98F5-65D485066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-18293" t="-6483" r="-18293" b="-6483"/>
          <a:stretch/>
        </p:blipFill>
        <p:spPr>
          <a:xfrm>
            <a:off x="9574780" y="4193382"/>
            <a:ext cx="1858010" cy="1536700"/>
          </a:xfr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EAB17F8-59B5-4C93-9884-D30446299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71673"/>
            <a:ext cx="373062" cy="226714"/>
          </a:xfrm>
        </p:spPr>
        <p:txBody>
          <a:bodyPr rtlCol="0"/>
          <a:lstStyle/>
          <a:p>
            <a:pPr rtl="0"/>
            <a:fld id="{03DC2DEF-D2FE-4B45-ABA4-9F153FD1C98A}" type="slidenum">
              <a:rPr lang="es-ES" smtClean="0"/>
              <a:t>17</a:t>
            </a:fld>
            <a:endParaRPr lang="es-ES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53DE9448-A0C5-4E59-9F55-E47C6DE43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385" y="2439202"/>
            <a:ext cx="11509577" cy="2852737"/>
          </a:xfrm>
        </p:spPr>
        <p:txBody>
          <a:bodyPr>
            <a:normAutofit/>
          </a:bodyPr>
          <a:lstStyle/>
          <a:p>
            <a:pPr algn="ctr"/>
            <a:r>
              <a:rPr lang="es-GT" sz="60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INFLACIÓN Y TASAS DE INTERÉS</a:t>
            </a:r>
          </a:p>
        </p:txBody>
      </p:sp>
    </p:spTree>
    <p:extLst>
      <p:ext uri="{BB962C8B-B14F-4D97-AF65-F5344CB8AC3E}">
        <p14:creationId xmlns:p14="http://schemas.microsoft.com/office/powerpoint/2010/main" val="3802639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940CD-28B0-463D-A78F-34F7C36A9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GT" sz="3200" dirty="0">
                <a:latin typeface="Arial Narrow" panose="020B0606020202030204" pitchFamily="34" charset="0"/>
              </a:rPr>
              <a:t>LA INFLACIÓN HA CEDIDO Y SE ESPERA QUE SE MANTENGA EN 2024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EDE95B6-8BF1-42F3-BF1B-C19CBBB8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es-ES" noProof="0" smtClean="0"/>
              <a:t>18</a:t>
            </a:fld>
            <a:endParaRPr lang="es-ES" noProof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4B4F5D9-E29B-4F83-9F35-662C5FF46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9" y="1681369"/>
            <a:ext cx="9759142" cy="48080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729AB01-1134-41DD-8116-47F65D3B221C}"/>
              </a:ext>
            </a:extLst>
          </p:cNvPr>
          <p:cNvSpPr txBox="1"/>
          <p:nvPr/>
        </p:nvSpPr>
        <p:spPr>
          <a:xfrm>
            <a:off x="1022468" y="6317675"/>
            <a:ext cx="3557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b="1" dirty="0">
                <a:latin typeface="Agency FB" panose="020B0503020202020204" pitchFamily="34" charset="0"/>
              </a:rPr>
              <a:t>FUENTE: Banco de Guatemala</a:t>
            </a:r>
          </a:p>
        </p:txBody>
      </p:sp>
    </p:spTree>
    <p:extLst>
      <p:ext uri="{BB962C8B-B14F-4D97-AF65-F5344CB8AC3E}">
        <p14:creationId xmlns:p14="http://schemas.microsoft.com/office/powerpoint/2010/main" val="3351448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940CD-28B0-463D-A78F-34F7C36A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5" y="241069"/>
            <a:ext cx="11953700" cy="7749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GT" sz="3200" dirty="0">
                <a:latin typeface="Arial Narrow" panose="020B0606020202030204" pitchFamily="34" charset="0"/>
              </a:rPr>
              <a:t>PERO LOS ALIMENTOS SIGUEN AL ALZA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EDE95B6-8BF1-42F3-BF1B-C19CBBB8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es-ES" noProof="0" smtClean="0"/>
              <a:t>19</a:t>
            </a:fld>
            <a:endParaRPr lang="es-ES" noProof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72AAECC-4E58-4FC4-9C6F-CCFACCA08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053" y="1595121"/>
            <a:ext cx="5091717" cy="521671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8CF9BFB-320D-4B03-8C6D-1205D4BD6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3" y="1595121"/>
            <a:ext cx="5870596" cy="521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31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F3494C0-ABDD-4C4D-8C46-49B8F20CC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1611632"/>
            <a:ext cx="10439400" cy="117544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s-GT" sz="8000" dirty="0">
                <a:solidFill>
                  <a:schemeClr val="bg1"/>
                </a:solidFill>
              </a:rPr>
              <a:t>Entorno Externo</a:t>
            </a:r>
            <a:endParaRPr lang="es-ES" sz="8000" dirty="0">
              <a:solidFill>
                <a:schemeClr val="bg1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9D622C3-EE4F-4FB9-94FB-550563528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s-ES" smtClean="0"/>
              <a:t>2</a:t>
            </a:fld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96605E0-04B1-4906-9615-9B0642767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6" y="3339101"/>
            <a:ext cx="3462369" cy="3462369"/>
          </a:xfrm>
          <a:prstGeom prst="rect">
            <a:avLst/>
          </a:prstGeom>
        </p:spPr>
      </p:pic>
      <p:pic>
        <p:nvPicPr>
          <p:cNvPr id="10" name="Marcador de posición de imagen 15" descr="Personas que están revisando planos de planta">
            <a:extLst>
              <a:ext uri="{FF2B5EF4-FFF2-40B4-BE49-F238E27FC236}">
                <a16:creationId xmlns:a16="http://schemas.microsoft.com/office/drawing/2014/main" id="{52D0F228-E5A9-4A44-8758-C722620413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06" y="0"/>
            <a:ext cx="12187394" cy="2784298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62884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940CD-28B0-463D-A78F-34F7C36A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5" y="241069"/>
            <a:ext cx="11953700" cy="774931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s-GT" sz="3200" dirty="0">
                <a:latin typeface="Arial Narrow" panose="020B0606020202030204" pitchFamily="34" charset="0"/>
              </a:rPr>
              <a:t>EL ENDURECIMIENTO DE LAS CONDICIONES MONETARIAS CONTINÚA (TASAS DE INTERÉS DE BANCOS CENTRALES)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EDE95B6-8BF1-42F3-BF1B-C19CBBB8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es-ES" noProof="0" smtClean="0"/>
              <a:t>20</a:t>
            </a:fld>
            <a:endParaRPr lang="es-ES" noProof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AD756F7-4950-40EA-808A-916C31C8A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96" y="1839177"/>
            <a:ext cx="10316096" cy="48217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EC8D872-A038-4969-A982-4536650B7D23}"/>
              </a:ext>
            </a:extLst>
          </p:cNvPr>
          <p:cNvSpPr txBox="1"/>
          <p:nvPr/>
        </p:nvSpPr>
        <p:spPr>
          <a:xfrm>
            <a:off x="814649" y="6542118"/>
            <a:ext cx="3557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b="1" dirty="0">
                <a:latin typeface="Agency FB" panose="020B0503020202020204" pitchFamily="34" charset="0"/>
              </a:rPr>
              <a:t>FUENTE: Banco de Guatemala</a:t>
            </a:r>
          </a:p>
        </p:txBody>
      </p:sp>
    </p:spTree>
    <p:extLst>
      <p:ext uri="{BB962C8B-B14F-4D97-AF65-F5344CB8AC3E}">
        <p14:creationId xmlns:p14="http://schemas.microsoft.com/office/powerpoint/2010/main" val="645561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940CD-28B0-463D-A78F-34F7C36A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5" y="241069"/>
            <a:ext cx="11953700" cy="7749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GT" sz="3200" dirty="0">
                <a:latin typeface="Arial Narrow" panose="020B0606020202030204" pitchFamily="34" charset="0"/>
              </a:rPr>
              <a:t>LAS TASAS BANCARIAS HAN COMENZADO A AJUSTARSE , AUN CUANDO ES EN LAS OPERACIONES DE CONSUMO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EDE95B6-8BF1-42F3-BF1B-C19CBBB8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es-ES" noProof="0" smtClean="0"/>
              <a:t>21</a:t>
            </a:fld>
            <a:endParaRPr lang="es-ES" noProof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8083A54-CB44-4ED7-A79D-84E6E026B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244" y="2183216"/>
            <a:ext cx="5461460" cy="357707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FBA8577-594C-496F-9846-B91E7CADA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924" y="5908180"/>
            <a:ext cx="9915525" cy="29527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856516D-F15B-4F90-9586-5CADE1914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312" y="2183216"/>
            <a:ext cx="5267932" cy="359067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6062DB8-9713-4A2F-94E0-0888CF85A275}"/>
              </a:ext>
            </a:extLst>
          </p:cNvPr>
          <p:cNvSpPr txBox="1"/>
          <p:nvPr/>
        </p:nvSpPr>
        <p:spPr>
          <a:xfrm>
            <a:off x="1022468" y="6339932"/>
            <a:ext cx="3557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b="1" dirty="0">
                <a:latin typeface="Agency FB" panose="020B0503020202020204" pitchFamily="34" charset="0"/>
              </a:rPr>
              <a:t>FUENTE: Superintendencia de Bancos</a:t>
            </a:r>
          </a:p>
        </p:txBody>
      </p:sp>
    </p:spTree>
    <p:extLst>
      <p:ext uri="{BB962C8B-B14F-4D97-AF65-F5344CB8AC3E}">
        <p14:creationId xmlns:p14="http://schemas.microsoft.com/office/powerpoint/2010/main" val="497441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Marcador de posición de imagen 21">
            <a:extLst>
              <a:ext uri="{FF2B5EF4-FFF2-40B4-BE49-F238E27FC236}">
                <a16:creationId xmlns:a16="http://schemas.microsoft.com/office/drawing/2014/main" id="{0F5C8F58-81B2-4162-9563-70C679CF8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7857" t="-6122" r="-17857" b="-6122"/>
          <a:stretch/>
        </p:blipFill>
        <p:spPr>
          <a:xfrm>
            <a:off x="876300" y="1739900"/>
            <a:ext cx="1689100" cy="1397000"/>
          </a:xfrm>
        </p:spPr>
      </p:pic>
      <p:pic>
        <p:nvPicPr>
          <p:cNvPr id="26" name="Marcador de posición de imagen 25">
            <a:extLst>
              <a:ext uri="{FF2B5EF4-FFF2-40B4-BE49-F238E27FC236}">
                <a16:creationId xmlns:a16="http://schemas.microsoft.com/office/drawing/2014/main" id="{2AD0E03E-80ED-4CBF-B567-3E1EAB01F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18293" t="-6483" r="-18293" b="-6483"/>
          <a:stretch/>
        </p:blipFill>
        <p:spPr>
          <a:xfrm>
            <a:off x="3829813" y="4263232"/>
            <a:ext cx="1689100" cy="1397000"/>
          </a:xfrm>
        </p:spPr>
      </p:pic>
      <p:pic>
        <p:nvPicPr>
          <p:cNvPr id="24" name="Marcador de posición de imagen 23">
            <a:extLst>
              <a:ext uri="{FF2B5EF4-FFF2-40B4-BE49-F238E27FC236}">
                <a16:creationId xmlns:a16="http://schemas.microsoft.com/office/drawing/2014/main" id="{F1E0AF3E-867C-4F0D-8325-9DC9A985B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16501" t="-5000" r="-16501" b="-5000"/>
          <a:stretch/>
        </p:blipFill>
        <p:spPr>
          <a:xfrm>
            <a:off x="6744524" y="1739900"/>
            <a:ext cx="1689100" cy="1397000"/>
          </a:xfrm>
        </p:spPr>
      </p:pic>
      <p:pic>
        <p:nvPicPr>
          <p:cNvPr id="28" name="Marcador de posición de imagen 27">
            <a:extLst>
              <a:ext uri="{FF2B5EF4-FFF2-40B4-BE49-F238E27FC236}">
                <a16:creationId xmlns:a16="http://schemas.microsoft.com/office/drawing/2014/main" id="{43BC7054-E269-4210-98F5-65D485066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-18293" t="-6483" r="-18293" b="-6483"/>
          <a:stretch/>
        </p:blipFill>
        <p:spPr>
          <a:xfrm>
            <a:off x="9574780" y="4193382"/>
            <a:ext cx="1858010" cy="1536700"/>
          </a:xfr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EAB17F8-59B5-4C93-9884-D30446299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71673"/>
            <a:ext cx="373062" cy="226714"/>
          </a:xfrm>
        </p:spPr>
        <p:txBody>
          <a:bodyPr rtlCol="0"/>
          <a:lstStyle/>
          <a:p>
            <a:pPr rtl="0"/>
            <a:fld id="{03DC2DEF-D2FE-4B45-ABA4-9F153FD1C98A}" type="slidenum">
              <a:rPr lang="es-ES" smtClean="0"/>
              <a:t>22</a:t>
            </a:fld>
            <a:endParaRPr lang="es-ES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53DE9448-A0C5-4E59-9F55-E47C6DE43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385" y="2439202"/>
            <a:ext cx="11509577" cy="2852737"/>
          </a:xfrm>
        </p:spPr>
        <p:txBody>
          <a:bodyPr>
            <a:normAutofit/>
          </a:bodyPr>
          <a:lstStyle/>
          <a:p>
            <a:pPr algn="ctr"/>
            <a:r>
              <a:rPr lang="es-GT" sz="60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 EXTERNO/LAS REMESAS</a:t>
            </a:r>
          </a:p>
        </p:txBody>
      </p:sp>
    </p:spTree>
    <p:extLst>
      <p:ext uri="{BB962C8B-B14F-4D97-AF65-F5344CB8AC3E}">
        <p14:creationId xmlns:p14="http://schemas.microsoft.com/office/powerpoint/2010/main" val="1984700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940CD-28B0-463D-A78F-34F7C36A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5" y="241069"/>
            <a:ext cx="11953700" cy="7749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GT" sz="3200" dirty="0">
                <a:latin typeface="Arial Narrow" panose="020B0606020202030204" pitchFamily="34" charset="0"/>
              </a:rPr>
              <a:t>LAS REMESAS FAMILIARES SIGUEN AL ALZA, AUNQUE SE HA NORMALIZADO SU TASA DE CRECIMIENTO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EDE95B6-8BF1-42F3-BF1B-C19CBBB8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es-ES" noProof="0" smtClean="0"/>
              <a:t>23</a:t>
            </a:fld>
            <a:endParaRPr lang="es-ES" noProof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115288C-812D-4BB5-A2FD-E932E1BBF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608" y="1914179"/>
            <a:ext cx="5344687" cy="458544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10768DA-200F-4893-BB97-07D9E1C84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91" y="1914185"/>
            <a:ext cx="5715553" cy="458544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2061E85-0900-4E5A-917E-DBE02C0EA5B8}"/>
              </a:ext>
            </a:extLst>
          </p:cNvPr>
          <p:cNvSpPr txBox="1"/>
          <p:nvPr/>
        </p:nvSpPr>
        <p:spPr>
          <a:xfrm>
            <a:off x="457202" y="6226232"/>
            <a:ext cx="3557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b="1" dirty="0">
                <a:latin typeface="Agency FB" panose="020B0503020202020204" pitchFamily="34" charset="0"/>
              </a:rPr>
              <a:t>FUENTE: Banco de Guatemala</a:t>
            </a:r>
          </a:p>
        </p:txBody>
      </p:sp>
    </p:spTree>
    <p:extLst>
      <p:ext uri="{BB962C8B-B14F-4D97-AF65-F5344CB8AC3E}">
        <p14:creationId xmlns:p14="http://schemas.microsoft.com/office/powerpoint/2010/main" val="2897551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940CD-28B0-463D-A78F-34F7C36A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5" y="241069"/>
            <a:ext cx="11953700" cy="7749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GT" sz="3200" dirty="0">
                <a:latin typeface="Arial Narrow" panose="020B0606020202030204" pitchFamily="34" charset="0"/>
              </a:rPr>
              <a:t>LAS REMESAS SE DESTINAN PRINCIPALMENTE AL CONSUMO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EDE95B6-8BF1-42F3-BF1B-C19CBBB8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es-ES" noProof="0" smtClean="0"/>
              <a:t>24</a:t>
            </a:fld>
            <a:endParaRPr lang="es-ES" noProof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599E44E-E5DC-4A0A-9DE5-7FECC9F8C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350" y="1764071"/>
            <a:ext cx="9821574" cy="488610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E1A7A32-2519-4293-94FB-74419ECE5A76}"/>
              </a:ext>
            </a:extLst>
          </p:cNvPr>
          <p:cNvSpPr txBox="1"/>
          <p:nvPr/>
        </p:nvSpPr>
        <p:spPr>
          <a:xfrm>
            <a:off x="1022467" y="6591995"/>
            <a:ext cx="5073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b="1" dirty="0">
                <a:latin typeface="Agency FB" panose="020B0503020202020204" pitchFamily="34" charset="0"/>
              </a:rPr>
              <a:t>FUENTE: Banco de Guatemala, con cifras de la Organización Internacional para las Migraciones</a:t>
            </a:r>
          </a:p>
        </p:txBody>
      </p:sp>
    </p:spTree>
    <p:extLst>
      <p:ext uri="{BB962C8B-B14F-4D97-AF65-F5344CB8AC3E}">
        <p14:creationId xmlns:p14="http://schemas.microsoft.com/office/powerpoint/2010/main" val="1443378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940CD-28B0-463D-A78F-34F7C36A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5" y="241069"/>
            <a:ext cx="11953700" cy="7749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GT" sz="3200" dirty="0">
                <a:latin typeface="Arial Narrow" panose="020B0606020202030204" pitchFamily="34" charset="0"/>
              </a:rPr>
              <a:t>EL COMERCIO EXTERIOR SE ESPERA SE RECUPERE. SE ESPERA UN DÉFICIT COMERCIAL (X&lt;M)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EDE95B6-8BF1-42F3-BF1B-C19CBBB8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es-ES" noProof="0" smtClean="0"/>
              <a:t>25</a:t>
            </a:fld>
            <a:endParaRPr lang="es-ES" noProof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D422572-47DA-4666-B9AE-F97D81A99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07" y="2012137"/>
            <a:ext cx="10066714" cy="476654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B53CA3B-2440-4440-BE4D-2D50651DF7A4}"/>
              </a:ext>
            </a:extLst>
          </p:cNvPr>
          <p:cNvSpPr txBox="1"/>
          <p:nvPr/>
        </p:nvSpPr>
        <p:spPr>
          <a:xfrm>
            <a:off x="1022468" y="6434055"/>
            <a:ext cx="3557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b="1" dirty="0">
                <a:latin typeface="Agency FB" panose="020B0503020202020204" pitchFamily="34" charset="0"/>
              </a:rPr>
              <a:t>FUENTE: Banco de Guatemala</a:t>
            </a:r>
          </a:p>
        </p:txBody>
      </p:sp>
    </p:spTree>
    <p:extLst>
      <p:ext uri="{BB962C8B-B14F-4D97-AF65-F5344CB8AC3E}">
        <p14:creationId xmlns:p14="http://schemas.microsoft.com/office/powerpoint/2010/main" val="623964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940CD-28B0-463D-A78F-34F7C36A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5" y="241069"/>
            <a:ext cx="11953700" cy="7749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GT" sz="3200" dirty="0">
                <a:latin typeface="Arial Narrow" panose="020B0606020202030204" pitchFamily="34" charset="0"/>
              </a:rPr>
              <a:t>LAS REMESAS VUELVEN POSITIVA LA BALANZA DE CTA. CTE. DEL PAÍS  Y PERMITEN EL AUMENTO DE RESERVAS INTERNACIONALES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EDE95B6-8BF1-42F3-BF1B-C19CBBB8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es-ES" noProof="0" smtClean="0"/>
              <a:t>26</a:t>
            </a:fld>
            <a:endParaRPr lang="es-ES" noProof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7C23C70-C155-46BA-A629-E8196555D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92" y="1870363"/>
            <a:ext cx="5826187" cy="464248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EB1D3BE-CA7E-4655-B799-995451FD1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502" y="1878130"/>
            <a:ext cx="5755986" cy="471425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D9F2882-FEF0-4FAB-BE32-762C727BF9F5}"/>
              </a:ext>
            </a:extLst>
          </p:cNvPr>
          <p:cNvSpPr txBox="1"/>
          <p:nvPr/>
        </p:nvSpPr>
        <p:spPr>
          <a:xfrm>
            <a:off x="6533792" y="6259482"/>
            <a:ext cx="3557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b="1" dirty="0">
                <a:latin typeface="Agency FB" panose="020B0503020202020204" pitchFamily="34" charset="0"/>
              </a:rPr>
              <a:t>FUENTE: Banco de Guatemala</a:t>
            </a:r>
          </a:p>
        </p:txBody>
      </p:sp>
    </p:spTree>
    <p:extLst>
      <p:ext uri="{BB962C8B-B14F-4D97-AF65-F5344CB8AC3E}">
        <p14:creationId xmlns:p14="http://schemas.microsoft.com/office/powerpoint/2010/main" val="3183373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940CD-28B0-463D-A78F-34F7C36A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5" y="241069"/>
            <a:ext cx="11953700" cy="7749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GT" sz="3200" dirty="0">
                <a:latin typeface="Arial Narrow" panose="020B0606020202030204" pitchFamily="34" charset="0"/>
              </a:rPr>
              <a:t>LAS REMESAS AYUDAN A MANTENER ESTABLE LAS CONDICIONES CAMBIARIAS. TIPO DE CAMBIO CUASIFIJO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EDE95B6-8BF1-42F3-BF1B-C19CBBB8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es-ES" noProof="0" smtClean="0"/>
              <a:t>27</a:t>
            </a:fld>
            <a:endParaRPr lang="es-ES" noProof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E523E3E-2B6F-4F91-BD88-B13FD14BA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432" y="2468878"/>
            <a:ext cx="6486374" cy="3942211"/>
          </a:xfrm>
          <a:prstGeom prst="rect">
            <a:avLst/>
          </a:prstGeom>
        </p:spPr>
      </p:pic>
      <p:pic>
        <p:nvPicPr>
          <p:cNvPr id="1027" name="Imagen 18">
            <a:extLst>
              <a:ext uri="{FF2B5EF4-FFF2-40B4-BE49-F238E27FC236}">
                <a16:creationId xmlns:a16="http://schemas.microsoft.com/office/drawing/2014/main" id="{F00150D5-089D-4C5D-A037-BA585649D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6" y="2455052"/>
            <a:ext cx="5493583" cy="398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3D9BCAA-104C-4F90-86C9-D2D7FD09DC63}"/>
              </a:ext>
            </a:extLst>
          </p:cNvPr>
          <p:cNvSpPr txBox="1"/>
          <p:nvPr/>
        </p:nvSpPr>
        <p:spPr>
          <a:xfrm>
            <a:off x="5976837" y="6217923"/>
            <a:ext cx="3557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b="1" dirty="0">
                <a:latin typeface="Agency FB" panose="020B0503020202020204" pitchFamily="34" charset="0"/>
              </a:rPr>
              <a:t>FUENTE: Banco de Guatemala</a:t>
            </a:r>
          </a:p>
        </p:txBody>
      </p:sp>
    </p:spTree>
    <p:extLst>
      <p:ext uri="{BB962C8B-B14F-4D97-AF65-F5344CB8AC3E}">
        <p14:creationId xmlns:p14="http://schemas.microsoft.com/office/powerpoint/2010/main" val="3974637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Marcador de posición de imagen 21">
            <a:extLst>
              <a:ext uri="{FF2B5EF4-FFF2-40B4-BE49-F238E27FC236}">
                <a16:creationId xmlns:a16="http://schemas.microsoft.com/office/drawing/2014/main" id="{0F5C8F58-81B2-4162-9563-70C679CF8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7857" t="-6122" r="-17857" b="-6122"/>
          <a:stretch/>
        </p:blipFill>
        <p:spPr>
          <a:xfrm>
            <a:off x="876300" y="1739900"/>
            <a:ext cx="1689100" cy="1397000"/>
          </a:xfrm>
        </p:spPr>
      </p:pic>
      <p:pic>
        <p:nvPicPr>
          <p:cNvPr id="26" name="Marcador de posición de imagen 25">
            <a:extLst>
              <a:ext uri="{FF2B5EF4-FFF2-40B4-BE49-F238E27FC236}">
                <a16:creationId xmlns:a16="http://schemas.microsoft.com/office/drawing/2014/main" id="{2AD0E03E-80ED-4CBF-B567-3E1EAB01F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18293" t="-6483" r="-18293" b="-6483"/>
          <a:stretch/>
        </p:blipFill>
        <p:spPr>
          <a:xfrm>
            <a:off x="3829813" y="4263232"/>
            <a:ext cx="1689100" cy="1397000"/>
          </a:xfrm>
        </p:spPr>
      </p:pic>
      <p:pic>
        <p:nvPicPr>
          <p:cNvPr id="24" name="Marcador de posición de imagen 23">
            <a:extLst>
              <a:ext uri="{FF2B5EF4-FFF2-40B4-BE49-F238E27FC236}">
                <a16:creationId xmlns:a16="http://schemas.microsoft.com/office/drawing/2014/main" id="{F1E0AF3E-867C-4F0D-8325-9DC9A985B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16501" t="-5000" r="-16501" b="-5000"/>
          <a:stretch/>
        </p:blipFill>
        <p:spPr>
          <a:xfrm>
            <a:off x="6744524" y="1739900"/>
            <a:ext cx="1689100" cy="1397000"/>
          </a:xfrm>
        </p:spPr>
      </p:pic>
      <p:pic>
        <p:nvPicPr>
          <p:cNvPr id="28" name="Marcador de posición de imagen 27">
            <a:extLst>
              <a:ext uri="{FF2B5EF4-FFF2-40B4-BE49-F238E27FC236}">
                <a16:creationId xmlns:a16="http://schemas.microsoft.com/office/drawing/2014/main" id="{43BC7054-E269-4210-98F5-65D485066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-18293" t="-6483" r="-18293" b="-6483"/>
          <a:stretch/>
        </p:blipFill>
        <p:spPr>
          <a:xfrm>
            <a:off x="9574780" y="4193382"/>
            <a:ext cx="1858010" cy="1536700"/>
          </a:xfr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EAB17F8-59B5-4C93-9884-D30446299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71673"/>
            <a:ext cx="373062" cy="226714"/>
          </a:xfrm>
        </p:spPr>
        <p:txBody>
          <a:bodyPr rtlCol="0"/>
          <a:lstStyle/>
          <a:p>
            <a:pPr rtl="0"/>
            <a:fld id="{03DC2DEF-D2FE-4B45-ABA4-9F153FD1C98A}" type="slidenum">
              <a:rPr lang="es-ES" smtClean="0"/>
              <a:t>28</a:t>
            </a:fld>
            <a:endParaRPr lang="es-ES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53DE9448-A0C5-4E59-9F55-E47C6DE43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385" y="2439202"/>
            <a:ext cx="11509577" cy="2852737"/>
          </a:xfrm>
        </p:spPr>
        <p:txBody>
          <a:bodyPr>
            <a:normAutofit/>
          </a:bodyPr>
          <a:lstStyle/>
          <a:p>
            <a:pPr algn="ctr"/>
            <a:r>
              <a:rPr lang="es-GT" sz="60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 BANCARIO</a:t>
            </a:r>
            <a:endParaRPr lang="es-GT" sz="6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872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940CD-28B0-463D-A78F-34F7C36A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5" y="241069"/>
            <a:ext cx="11953700" cy="7749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GT" sz="3200" dirty="0">
                <a:latin typeface="Arial Narrow" panose="020B0606020202030204" pitchFamily="34" charset="0"/>
              </a:rPr>
              <a:t>SISTEMA BANCARIO SÓLIDO, LÍQUIDO Y RENTABLE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EDE95B6-8BF1-42F3-BF1B-C19CBBB8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es-ES" noProof="0" smtClean="0"/>
              <a:t>29</a:t>
            </a:fld>
            <a:endParaRPr lang="es-ES" noProof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EB226EF-6F45-4243-AC74-FB0875B08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627" y="1238597"/>
            <a:ext cx="7662538" cy="532014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0D31577-C988-4B31-BA0C-365B1B25A9F8}"/>
              </a:ext>
            </a:extLst>
          </p:cNvPr>
          <p:cNvSpPr txBox="1"/>
          <p:nvPr/>
        </p:nvSpPr>
        <p:spPr>
          <a:xfrm>
            <a:off x="2277688" y="6591995"/>
            <a:ext cx="3557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b="1" dirty="0">
                <a:latin typeface="Agency FB" panose="020B0503020202020204" pitchFamily="34" charset="0"/>
              </a:rPr>
              <a:t>FUENTE: Superintendencia de Bancos</a:t>
            </a:r>
          </a:p>
        </p:txBody>
      </p:sp>
    </p:spTree>
    <p:extLst>
      <p:ext uri="{BB962C8B-B14F-4D97-AF65-F5344CB8AC3E}">
        <p14:creationId xmlns:p14="http://schemas.microsoft.com/office/powerpoint/2010/main" val="198147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DEF48F30-BEB4-44C7-9F35-3BBB61CF8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s-GT" sz="3200" dirty="0">
                <a:latin typeface="Arial Narrow" panose="020B0606020202030204" pitchFamily="34" charset="0"/>
              </a:rPr>
              <a:t>ECONOMÍA MUNDIAL SE ENCUENTRA ESTANCADA</a:t>
            </a:r>
            <a:endParaRPr lang="es-ES" sz="3200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E60433D-E380-4571-991C-16B6CE7A4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s-ES" smtClean="0"/>
              <a:t>3</a:t>
            </a:fld>
            <a:endParaRPr lang="es-ES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4F5F3C6-6D07-4034-AFD2-9EBF6C4D1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96" y="1456917"/>
            <a:ext cx="10089153" cy="521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69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940CD-28B0-463D-A78F-34F7C36A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5" y="241069"/>
            <a:ext cx="11953700" cy="7749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GT" sz="3200" dirty="0">
                <a:latin typeface="Arial Narrow" panose="020B0606020202030204" pitchFamily="34" charset="0"/>
              </a:rPr>
              <a:t>EL </a:t>
            </a:r>
            <a:r>
              <a:rPr lang="es-GT" sz="3200" i="1" dirty="0">
                <a:latin typeface="Arial Narrow" panose="020B0606020202030204" pitchFamily="34" charset="0"/>
              </a:rPr>
              <a:t>BOOM</a:t>
            </a:r>
            <a:r>
              <a:rPr lang="es-GT" sz="3200" dirty="0">
                <a:latin typeface="Arial Narrow" panose="020B0606020202030204" pitchFamily="34" charset="0"/>
              </a:rPr>
              <a:t> DE CRÉDITO POST-PANDEMIA HA LLEGADO A SU FIN; PERO SU CRECIMIENTO ES MAYOR QUE EL DE LAS CAPTACIONES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EDE95B6-8BF1-42F3-BF1B-C19CBBB8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es-ES" noProof="0" smtClean="0"/>
              <a:t>30</a:t>
            </a:fld>
            <a:endParaRPr lang="es-ES" noProof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5355269-41ED-4A9B-94E9-647E8DA6C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589" y="1393841"/>
            <a:ext cx="10025152" cy="515119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7128D01-864A-4D92-9F23-E41BCEB93B82}"/>
              </a:ext>
            </a:extLst>
          </p:cNvPr>
          <p:cNvSpPr txBox="1"/>
          <p:nvPr/>
        </p:nvSpPr>
        <p:spPr>
          <a:xfrm>
            <a:off x="2277688" y="6591995"/>
            <a:ext cx="3557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b="1" dirty="0">
                <a:latin typeface="Agency FB" panose="020B0503020202020204" pitchFamily="34" charset="0"/>
              </a:rPr>
              <a:t>FUENTE: Superintendencia de Bancos</a:t>
            </a:r>
          </a:p>
        </p:txBody>
      </p:sp>
    </p:spTree>
    <p:extLst>
      <p:ext uri="{BB962C8B-B14F-4D97-AF65-F5344CB8AC3E}">
        <p14:creationId xmlns:p14="http://schemas.microsoft.com/office/powerpoint/2010/main" val="2528189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940CD-28B0-463D-A78F-34F7C36A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5" y="241069"/>
            <a:ext cx="11953700" cy="7749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GT" sz="3200" dirty="0">
                <a:latin typeface="Arial Narrow" panose="020B0606020202030204" pitchFamily="34" charset="0"/>
              </a:rPr>
              <a:t>COMO RESULTADO, LAS CONDICIONES DE LIQUIDEZ DEL SISTEMA BANCARIO SE SIGUEN REDUCIENDO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EDE95B6-8BF1-42F3-BF1B-C19CBBB8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es-ES" noProof="0" smtClean="0"/>
              <a:t>31</a:t>
            </a:fld>
            <a:endParaRPr lang="es-ES" noProof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26D54D4-AC89-4481-A4E8-3EDD1DD94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605654"/>
            <a:ext cx="7696200" cy="494347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76B9286-2DCB-401B-A713-F72794D9994F}"/>
              </a:ext>
            </a:extLst>
          </p:cNvPr>
          <p:cNvSpPr txBox="1"/>
          <p:nvPr/>
        </p:nvSpPr>
        <p:spPr>
          <a:xfrm>
            <a:off x="2892835" y="6575366"/>
            <a:ext cx="4048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b="1" dirty="0">
                <a:latin typeface="Agency FB" panose="020B0503020202020204" pitchFamily="34" charset="0"/>
              </a:rPr>
              <a:t>FUENTE: Elaboración propia con información del Banco de Guatemala</a:t>
            </a:r>
          </a:p>
        </p:txBody>
      </p:sp>
    </p:spTree>
    <p:extLst>
      <p:ext uri="{BB962C8B-B14F-4D97-AF65-F5344CB8AC3E}">
        <p14:creationId xmlns:p14="http://schemas.microsoft.com/office/powerpoint/2010/main" val="2022859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940CD-28B0-463D-A78F-34F7C36A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5" y="241069"/>
            <a:ext cx="11953700" cy="7749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GT" sz="3200" dirty="0">
                <a:latin typeface="Arial Narrow" panose="020B0606020202030204" pitchFamily="34" charset="0"/>
              </a:rPr>
              <a:t>CONSUMO SIGUE SIENDO EL MÁS DINÁMICO, AUNQUE EL EMPRESARIAL MENOR FUE EL ÚNICO QUE MUESTRA ACELERACIÓN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EDE95B6-8BF1-42F3-BF1B-C19CBBB8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es-ES" noProof="0" smtClean="0"/>
              <a:t>32</a:t>
            </a:fld>
            <a:endParaRPr lang="es-ES" noProof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880F199-36AE-4E43-A5CE-A232D8AA1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528" y="1812174"/>
            <a:ext cx="6830986" cy="490242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F8D96DD-CDB6-4203-A701-316E0B74595E}"/>
              </a:ext>
            </a:extLst>
          </p:cNvPr>
          <p:cNvSpPr txBox="1"/>
          <p:nvPr/>
        </p:nvSpPr>
        <p:spPr>
          <a:xfrm>
            <a:off x="2851267" y="6591998"/>
            <a:ext cx="3557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b="1" dirty="0">
                <a:latin typeface="Agency FB" panose="020B0503020202020204" pitchFamily="34" charset="0"/>
              </a:rPr>
              <a:t>FUENTE: Banco de Guatemala</a:t>
            </a:r>
          </a:p>
        </p:txBody>
      </p:sp>
    </p:spTree>
    <p:extLst>
      <p:ext uri="{BB962C8B-B14F-4D97-AF65-F5344CB8AC3E}">
        <p14:creationId xmlns:p14="http://schemas.microsoft.com/office/powerpoint/2010/main" val="1949671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Marcador de posición de imagen 21">
            <a:extLst>
              <a:ext uri="{FF2B5EF4-FFF2-40B4-BE49-F238E27FC236}">
                <a16:creationId xmlns:a16="http://schemas.microsoft.com/office/drawing/2014/main" id="{0F5C8F58-81B2-4162-9563-70C679CF8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7857" t="-6122" r="-17857" b="-6122"/>
          <a:stretch/>
        </p:blipFill>
        <p:spPr>
          <a:xfrm>
            <a:off x="876300" y="1739900"/>
            <a:ext cx="1689100" cy="1397000"/>
          </a:xfrm>
        </p:spPr>
      </p:pic>
      <p:pic>
        <p:nvPicPr>
          <p:cNvPr id="26" name="Marcador de posición de imagen 25">
            <a:extLst>
              <a:ext uri="{FF2B5EF4-FFF2-40B4-BE49-F238E27FC236}">
                <a16:creationId xmlns:a16="http://schemas.microsoft.com/office/drawing/2014/main" id="{2AD0E03E-80ED-4CBF-B567-3E1EAB01F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18293" t="-6483" r="-18293" b="-6483"/>
          <a:stretch/>
        </p:blipFill>
        <p:spPr>
          <a:xfrm>
            <a:off x="3829813" y="4263232"/>
            <a:ext cx="1689100" cy="1397000"/>
          </a:xfrm>
        </p:spPr>
      </p:pic>
      <p:pic>
        <p:nvPicPr>
          <p:cNvPr id="24" name="Marcador de posición de imagen 23">
            <a:extLst>
              <a:ext uri="{FF2B5EF4-FFF2-40B4-BE49-F238E27FC236}">
                <a16:creationId xmlns:a16="http://schemas.microsoft.com/office/drawing/2014/main" id="{F1E0AF3E-867C-4F0D-8325-9DC9A985B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16501" t="-5000" r="-16501" b="-5000"/>
          <a:stretch/>
        </p:blipFill>
        <p:spPr>
          <a:xfrm>
            <a:off x="6744524" y="1739900"/>
            <a:ext cx="1689100" cy="1397000"/>
          </a:xfrm>
        </p:spPr>
      </p:pic>
      <p:pic>
        <p:nvPicPr>
          <p:cNvPr id="28" name="Marcador de posición de imagen 27">
            <a:extLst>
              <a:ext uri="{FF2B5EF4-FFF2-40B4-BE49-F238E27FC236}">
                <a16:creationId xmlns:a16="http://schemas.microsoft.com/office/drawing/2014/main" id="{43BC7054-E269-4210-98F5-65D485066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-18293" t="-6483" r="-18293" b="-6483"/>
          <a:stretch/>
        </p:blipFill>
        <p:spPr>
          <a:xfrm>
            <a:off x="9574780" y="4193382"/>
            <a:ext cx="1858010" cy="1536700"/>
          </a:xfr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EAB17F8-59B5-4C93-9884-D30446299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71673"/>
            <a:ext cx="373062" cy="226714"/>
          </a:xfrm>
        </p:spPr>
        <p:txBody>
          <a:bodyPr rtlCol="0"/>
          <a:lstStyle/>
          <a:p>
            <a:pPr rtl="0"/>
            <a:fld id="{03DC2DEF-D2FE-4B45-ABA4-9F153FD1C98A}" type="slidenum">
              <a:rPr lang="es-ES" smtClean="0"/>
              <a:t>33</a:t>
            </a:fld>
            <a:endParaRPr lang="es-ES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53DE9448-A0C5-4E59-9F55-E47C6DE43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385" y="2439202"/>
            <a:ext cx="11509577" cy="2852737"/>
          </a:xfrm>
        </p:spPr>
        <p:txBody>
          <a:bodyPr>
            <a:normAutofit/>
          </a:bodyPr>
          <a:lstStyle/>
          <a:p>
            <a:pPr algn="ctr"/>
            <a:r>
              <a:rPr lang="es-GT" sz="60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 FISCAL</a:t>
            </a:r>
          </a:p>
        </p:txBody>
      </p:sp>
    </p:spTree>
    <p:extLst>
      <p:ext uri="{BB962C8B-B14F-4D97-AF65-F5344CB8AC3E}">
        <p14:creationId xmlns:p14="http://schemas.microsoft.com/office/powerpoint/2010/main" val="23403626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940CD-28B0-463D-A78F-34F7C36A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5" y="241069"/>
            <a:ext cx="11953700" cy="7749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3200" dirty="0">
                <a:latin typeface="Arial Narrow" panose="020B0606020202030204" pitchFamily="34" charset="0"/>
              </a:rPr>
              <a:t>EL DÉFICIT FISCAL ESTÁ BAJO CONTROL Y LA DEUDA PÚBLICA ESTÁ EN NIVELES MANEJABLES</a:t>
            </a:r>
            <a:endParaRPr lang="es-GT" sz="3200" dirty="0">
              <a:latin typeface="Arial Narrow" panose="020B0606020202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EDE95B6-8BF1-42F3-BF1B-C19CBBB8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es-ES" noProof="0" smtClean="0"/>
              <a:t>34</a:t>
            </a:fld>
            <a:endParaRPr lang="es-ES" noProof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CDAE012-B2B9-4138-8277-7D25D879C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20" y="1643607"/>
            <a:ext cx="11002934" cy="486005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A2FA458-66A2-46A3-ABD2-2DAA30EA0362}"/>
              </a:ext>
            </a:extLst>
          </p:cNvPr>
          <p:cNvSpPr txBox="1"/>
          <p:nvPr/>
        </p:nvSpPr>
        <p:spPr>
          <a:xfrm>
            <a:off x="631773" y="6434055"/>
            <a:ext cx="3557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b="1" dirty="0">
                <a:latin typeface="Agency FB" panose="020B0503020202020204" pitchFamily="34" charset="0"/>
              </a:rPr>
              <a:t>FUENTE: Banco de Guatemala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4A83F8-79A9-4069-A3EA-111AD644463D}"/>
              </a:ext>
            </a:extLst>
          </p:cNvPr>
          <p:cNvSpPr txBox="1"/>
          <p:nvPr/>
        </p:nvSpPr>
        <p:spPr>
          <a:xfrm>
            <a:off x="5854925" y="6428508"/>
            <a:ext cx="3557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b="1" dirty="0">
                <a:latin typeface="Agency FB" panose="020B0503020202020204" pitchFamily="34" charset="0"/>
              </a:rPr>
              <a:t>FUENTE: Banco de Guatemala</a:t>
            </a:r>
          </a:p>
        </p:txBody>
      </p:sp>
    </p:spTree>
    <p:extLst>
      <p:ext uri="{BB962C8B-B14F-4D97-AF65-F5344CB8AC3E}">
        <p14:creationId xmlns:p14="http://schemas.microsoft.com/office/powerpoint/2010/main" val="3040415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940CD-28B0-463D-A78F-34F7C36A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5" y="241069"/>
            <a:ext cx="11953700" cy="7749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3200" dirty="0">
                <a:latin typeface="Arial Narrow" panose="020B0606020202030204" pitchFamily="34" charset="0"/>
              </a:rPr>
              <a:t>EL PROBLEMA ES QUE, PARA ELLO, CADA VEZ SE SACRIFICA MÁS LA INVERSIÓN PÚBLICA</a:t>
            </a:r>
            <a:endParaRPr lang="es-GT" sz="3200" dirty="0">
              <a:latin typeface="Arial Narrow" panose="020B0606020202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EDE95B6-8BF1-42F3-BF1B-C19CBBB8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es-ES" noProof="0" smtClean="0"/>
              <a:t>35</a:t>
            </a:fld>
            <a:endParaRPr lang="es-ES" noProof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11B3761-35E3-4C4F-83DF-D2AFD3CA5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910" y="1378183"/>
            <a:ext cx="7895359" cy="518382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677FE92-224B-489D-93E0-E022702E0AFF}"/>
              </a:ext>
            </a:extLst>
          </p:cNvPr>
          <p:cNvSpPr txBox="1"/>
          <p:nvPr/>
        </p:nvSpPr>
        <p:spPr>
          <a:xfrm>
            <a:off x="1022467" y="6434055"/>
            <a:ext cx="5868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b="1" dirty="0">
                <a:latin typeface="Agency FB" panose="020B0503020202020204" pitchFamily="34" charset="0"/>
              </a:rPr>
              <a:t>FUENTE: Alianza Técnica de Apoyo al Presupuesto (ATAL) con información del Ministerio de Finanzas Públicas</a:t>
            </a:r>
          </a:p>
        </p:txBody>
      </p:sp>
    </p:spTree>
    <p:extLst>
      <p:ext uri="{BB962C8B-B14F-4D97-AF65-F5344CB8AC3E}">
        <p14:creationId xmlns:p14="http://schemas.microsoft.com/office/powerpoint/2010/main" val="20211253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Marcador de posición de imagen 21">
            <a:extLst>
              <a:ext uri="{FF2B5EF4-FFF2-40B4-BE49-F238E27FC236}">
                <a16:creationId xmlns:a16="http://schemas.microsoft.com/office/drawing/2014/main" id="{0F5C8F58-81B2-4162-9563-70C679CF8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7857" t="-6122" r="-17857" b="-6122"/>
          <a:stretch/>
        </p:blipFill>
        <p:spPr>
          <a:xfrm>
            <a:off x="876300" y="1739900"/>
            <a:ext cx="1689100" cy="1397000"/>
          </a:xfrm>
        </p:spPr>
      </p:pic>
      <p:pic>
        <p:nvPicPr>
          <p:cNvPr id="26" name="Marcador de posición de imagen 25">
            <a:extLst>
              <a:ext uri="{FF2B5EF4-FFF2-40B4-BE49-F238E27FC236}">
                <a16:creationId xmlns:a16="http://schemas.microsoft.com/office/drawing/2014/main" id="{2AD0E03E-80ED-4CBF-B567-3E1EAB01F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18293" t="-6483" r="-18293" b="-6483"/>
          <a:stretch/>
        </p:blipFill>
        <p:spPr>
          <a:xfrm>
            <a:off x="3829813" y="4263232"/>
            <a:ext cx="1689100" cy="1397000"/>
          </a:xfrm>
        </p:spPr>
      </p:pic>
      <p:pic>
        <p:nvPicPr>
          <p:cNvPr id="24" name="Marcador de posición de imagen 23">
            <a:extLst>
              <a:ext uri="{FF2B5EF4-FFF2-40B4-BE49-F238E27FC236}">
                <a16:creationId xmlns:a16="http://schemas.microsoft.com/office/drawing/2014/main" id="{F1E0AF3E-867C-4F0D-8325-9DC9A985B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16501" t="-5000" r="-16501" b="-5000"/>
          <a:stretch/>
        </p:blipFill>
        <p:spPr>
          <a:xfrm>
            <a:off x="6744524" y="1739900"/>
            <a:ext cx="1689100" cy="1397000"/>
          </a:xfrm>
        </p:spPr>
      </p:pic>
      <p:pic>
        <p:nvPicPr>
          <p:cNvPr id="28" name="Marcador de posición de imagen 27">
            <a:extLst>
              <a:ext uri="{FF2B5EF4-FFF2-40B4-BE49-F238E27FC236}">
                <a16:creationId xmlns:a16="http://schemas.microsoft.com/office/drawing/2014/main" id="{43BC7054-E269-4210-98F5-65D485066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-18293" t="-6483" r="-18293" b="-6483"/>
          <a:stretch/>
        </p:blipFill>
        <p:spPr>
          <a:xfrm>
            <a:off x="9574780" y="4193382"/>
            <a:ext cx="1858010" cy="1536700"/>
          </a:xfr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EAB17F8-59B5-4C93-9884-D30446299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71673"/>
            <a:ext cx="373062" cy="226714"/>
          </a:xfrm>
        </p:spPr>
        <p:txBody>
          <a:bodyPr rtlCol="0"/>
          <a:lstStyle/>
          <a:p>
            <a:pPr rtl="0"/>
            <a:fld id="{03DC2DEF-D2FE-4B45-ABA4-9F153FD1C98A}" type="slidenum">
              <a:rPr lang="es-ES" smtClean="0"/>
              <a:t>36</a:t>
            </a:fld>
            <a:endParaRPr lang="es-ES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53DE9448-A0C5-4E59-9F55-E47C6DE43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385" y="2439202"/>
            <a:ext cx="11509577" cy="2852737"/>
          </a:xfrm>
        </p:spPr>
        <p:txBody>
          <a:bodyPr>
            <a:normAutofit/>
          </a:bodyPr>
          <a:lstStyle/>
          <a:p>
            <a:pPr algn="ctr"/>
            <a:r>
              <a:rPr lang="es-GT" sz="60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RIESGO PAÍS</a:t>
            </a:r>
          </a:p>
        </p:txBody>
      </p:sp>
    </p:spTree>
    <p:extLst>
      <p:ext uri="{BB962C8B-B14F-4D97-AF65-F5344CB8AC3E}">
        <p14:creationId xmlns:p14="http://schemas.microsoft.com/office/powerpoint/2010/main" val="25048523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940CD-28B0-463D-A78F-34F7C36A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5" y="241069"/>
            <a:ext cx="11953700" cy="7749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3200" dirty="0">
                <a:latin typeface="Arial Narrow" panose="020B0606020202030204" pitchFamily="34" charset="0"/>
              </a:rPr>
              <a:t>MANTENER LOS NIVELES DE RIESGO- PAÍS, PARA ATRAER IINVERSIÓN EXTRANJERA Y ACCEDER A CRÉDITOS MÁS BARATOS </a:t>
            </a:r>
            <a:endParaRPr lang="es-GT" sz="3200" dirty="0">
              <a:latin typeface="Arial Narrow" panose="020B0606020202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EDE95B6-8BF1-42F3-BF1B-C19CBBB8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es-ES" noProof="0" smtClean="0"/>
              <a:t>37</a:t>
            </a:fld>
            <a:endParaRPr lang="es-ES" noProof="0"/>
          </a:p>
        </p:txBody>
      </p:sp>
      <p:pic>
        <p:nvPicPr>
          <p:cNvPr id="4" name="Imagen 3" descr="Gráfico, Histograma&#10;&#10;Descripción generada automáticamente">
            <a:extLst>
              <a:ext uri="{FF2B5EF4-FFF2-40B4-BE49-F238E27FC236}">
                <a16:creationId xmlns:a16="http://schemas.microsoft.com/office/drawing/2014/main" id="{84155E89-EEA0-46C1-A90D-7FEDEFED1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43941"/>
            <a:ext cx="5884333" cy="3653555"/>
          </a:xfrm>
          <a:prstGeom prst="rect">
            <a:avLst/>
          </a:prstGeom>
        </p:spPr>
      </p:pic>
      <p:pic>
        <p:nvPicPr>
          <p:cNvPr id="6" name="Imagen 5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D2C93DBA-AAAE-4567-8677-CEF6FEC8B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316" y="2443941"/>
            <a:ext cx="5884333" cy="365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071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940CD-28B0-463D-A78F-34F7C36A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5" y="241069"/>
            <a:ext cx="11953700" cy="7749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GT" sz="3200" dirty="0">
                <a:latin typeface="Arial Narrow" panose="020B0606020202030204" pitchFamily="34" charset="0"/>
              </a:rPr>
              <a:t>LO QUE DICE STÁNDAR &amp; POORS DE GUATEMALA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EDE95B6-8BF1-42F3-BF1B-C19CBBB8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es-ES" noProof="0" smtClean="0"/>
              <a:t>38</a:t>
            </a:fld>
            <a:endParaRPr lang="es-ES" noProof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65CE1CF-7D8B-4C81-ABEE-21D73EA12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34" y="1511383"/>
            <a:ext cx="10690167" cy="498466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B0F6233-D53E-4F7E-B644-A82378642ED1}"/>
              </a:ext>
            </a:extLst>
          </p:cNvPr>
          <p:cNvSpPr txBox="1"/>
          <p:nvPr/>
        </p:nvSpPr>
        <p:spPr>
          <a:xfrm>
            <a:off x="1022468" y="6434055"/>
            <a:ext cx="3557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b="1" dirty="0">
                <a:latin typeface="Agency FB" panose="020B0503020202020204" pitchFamily="34" charset="0"/>
              </a:rPr>
              <a:t>FUENTE: Banco de Guatemala</a:t>
            </a:r>
          </a:p>
        </p:txBody>
      </p:sp>
    </p:spTree>
    <p:extLst>
      <p:ext uri="{BB962C8B-B14F-4D97-AF65-F5344CB8AC3E}">
        <p14:creationId xmlns:p14="http://schemas.microsoft.com/office/powerpoint/2010/main" val="18783317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940CD-28B0-463D-A78F-34F7C36A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5" y="241069"/>
            <a:ext cx="11953700" cy="7749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GT" sz="3200" dirty="0">
                <a:latin typeface="Arial Narrow" panose="020B0606020202030204" pitchFamily="34" charset="0"/>
              </a:rPr>
              <a:t>LO QUE DICE MOODY´S DE GUATEMALA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EDE95B6-8BF1-42F3-BF1B-C19CBBB8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es-ES" noProof="0" smtClean="0"/>
              <a:t>39</a:t>
            </a:fld>
            <a:endParaRPr lang="es-ES" noProof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7944CB7-F504-476B-B16A-D1D70AB94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50" y="1660123"/>
            <a:ext cx="10399222" cy="486371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FF0C8FC-53CD-4F91-A367-F56052D3D178}"/>
              </a:ext>
            </a:extLst>
          </p:cNvPr>
          <p:cNvSpPr txBox="1"/>
          <p:nvPr/>
        </p:nvSpPr>
        <p:spPr>
          <a:xfrm>
            <a:off x="1022468" y="6434055"/>
            <a:ext cx="3557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b="1" dirty="0">
                <a:latin typeface="Agency FB" panose="020B0503020202020204" pitchFamily="34" charset="0"/>
              </a:rPr>
              <a:t>FUENTE: Banco de Guatemala</a:t>
            </a:r>
          </a:p>
        </p:txBody>
      </p:sp>
    </p:spTree>
    <p:extLst>
      <p:ext uri="{BB962C8B-B14F-4D97-AF65-F5344CB8AC3E}">
        <p14:creationId xmlns:p14="http://schemas.microsoft.com/office/powerpoint/2010/main" val="2514763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DEF48F30-BEB4-44C7-9F35-3BBB61CF8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br>
              <a:rPr lang="es-GT" dirty="0">
                <a:latin typeface="Arial Narrow" panose="020B0606020202030204" pitchFamily="34" charset="0"/>
              </a:rPr>
            </a:br>
            <a:r>
              <a:rPr lang="es-GT" dirty="0">
                <a:latin typeface="Arial Narrow" panose="020B0606020202030204" pitchFamily="34" charset="0"/>
              </a:rPr>
              <a:t>EL FMI HACE UNA ACTUALIZACIÓN DE SUS PROYECCIONES,  EN ENERO 2024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E60433D-E380-4571-991C-16B6CE7A4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s-ES" smtClean="0"/>
              <a:t>4</a:t>
            </a:fld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64DED7B-CCC0-4C6A-BAD7-FD42283C1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2195513"/>
            <a:ext cx="5268208" cy="230536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5A5EEFD-08D9-4F61-83AE-9AD88A9F0B2D}"/>
              </a:ext>
            </a:extLst>
          </p:cNvPr>
          <p:cNvSpPr/>
          <p:nvPr/>
        </p:nvSpPr>
        <p:spPr>
          <a:xfrm>
            <a:off x="5628640" y="289384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GT" b="1" i="1" dirty="0">
                <a:solidFill>
                  <a:srgbClr val="000000"/>
                </a:solidFill>
                <a:latin typeface="Garamond" panose="02020404030301010803" pitchFamily="18" charset="0"/>
              </a:rPr>
              <a:t>Las proyecciones sitúan el crecimiento mundial en 3,1% en 2024 y en 3,2% en 2025, </a:t>
            </a:r>
            <a:r>
              <a:rPr lang="es-GT" b="1" i="1" dirty="0">
                <a:solidFill>
                  <a:srgbClr val="00B0F0"/>
                </a:solidFill>
                <a:latin typeface="Garamond" panose="02020404030301010803" pitchFamily="18" charset="0"/>
              </a:rPr>
              <a:t>lo que supone que las previsiones para 2024 son 0,2 puntos porcentuales superiores a las de la edición de octubre de 2023 </a:t>
            </a:r>
            <a:r>
              <a:rPr lang="es-GT" b="1" i="1" dirty="0">
                <a:solidFill>
                  <a:srgbClr val="000000"/>
                </a:solidFill>
                <a:latin typeface="Garamond" panose="02020404030301010803" pitchFamily="18" charset="0"/>
              </a:rPr>
              <a:t>de </a:t>
            </a:r>
            <a:r>
              <a:rPr lang="es-GT" b="1" dirty="0">
                <a:solidFill>
                  <a:srgbClr val="000000"/>
                </a:solidFill>
                <a:latin typeface="Garamond" panose="02020404030301010803" pitchFamily="18" charset="0"/>
              </a:rPr>
              <a:t>Perspectivas de la economía mundial </a:t>
            </a:r>
            <a:r>
              <a:rPr lang="es-GT" b="1" i="1" dirty="0">
                <a:solidFill>
                  <a:srgbClr val="000000"/>
                </a:solidFill>
                <a:latin typeface="Garamond" panose="02020404030301010803" pitchFamily="18" charset="0"/>
              </a:rPr>
              <a:t>(informe WEO) </a:t>
            </a:r>
            <a:endParaRPr lang="es-GT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28A4F94-4157-4D97-A1BA-C5D5CC3F90F0}"/>
              </a:ext>
            </a:extLst>
          </p:cNvPr>
          <p:cNvSpPr/>
          <p:nvPr/>
        </p:nvSpPr>
        <p:spPr>
          <a:xfrm>
            <a:off x="290945" y="4579600"/>
            <a:ext cx="112886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b="1" i="1" dirty="0">
                <a:solidFill>
                  <a:srgbClr val="00B0F0"/>
                </a:solidFill>
                <a:latin typeface="Garamond" panose="02020404030301010803" pitchFamily="18" charset="0"/>
              </a:rPr>
              <a:t>La recuperación económica mundial está resultando ser sorprendentemente resiliente </a:t>
            </a:r>
            <a:r>
              <a:rPr lang="es-GT" b="1" i="1" dirty="0">
                <a:solidFill>
                  <a:srgbClr val="000000"/>
                </a:solidFill>
                <a:latin typeface="Garamond" panose="02020404030301010803" pitchFamily="18" charset="0"/>
              </a:rPr>
              <a:t>tras la pandemia de COVID-19, la invasión rusa de Ucrania y la crisis del costo de vida. </a:t>
            </a:r>
            <a:r>
              <a:rPr lang="es-GT" b="1" i="1" dirty="0">
                <a:solidFill>
                  <a:srgbClr val="00B0F0"/>
                </a:solidFill>
                <a:latin typeface="Garamond" panose="02020404030301010803" pitchFamily="18" charset="0"/>
              </a:rPr>
              <a:t>La inflación está disminuyendo más rápidamente de lo previsto</a:t>
            </a:r>
            <a:r>
              <a:rPr lang="es-GT" b="1" i="1" dirty="0">
                <a:solidFill>
                  <a:srgbClr val="000000"/>
                </a:solidFill>
                <a:latin typeface="Garamond" panose="02020404030301010803" pitchFamily="18" charset="0"/>
              </a:rPr>
              <a:t> tras tocar techo en 2022 y está afectando menos de lo esperado al empleo y la actividad económica, como resultado de la evolución favorable por el lado de la oferta y el endurecimiento de las políticas por parte de los bancos centrales, que ha mantenido ancladas las expectativas de inflación. A la vez, </a:t>
            </a:r>
            <a:r>
              <a:rPr lang="es-GT" b="1" i="1" dirty="0">
                <a:solidFill>
                  <a:srgbClr val="00B0F0"/>
                </a:solidFill>
                <a:latin typeface="Garamond" panose="02020404030301010803" pitchFamily="18" charset="0"/>
              </a:rPr>
              <a:t>se espera que las elevadas tasas de interés dirigidas a combatir la inflación, unidas al retiro del respaldo fiscal en un contexto de deuda elevada, frenen el crecimiento en 2024. </a:t>
            </a:r>
          </a:p>
        </p:txBody>
      </p:sp>
    </p:spTree>
    <p:extLst>
      <p:ext uri="{BB962C8B-B14F-4D97-AF65-F5344CB8AC3E}">
        <p14:creationId xmlns:p14="http://schemas.microsoft.com/office/powerpoint/2010/main" val="33332481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940CD-28B0-463D-A78F-34F7C36A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5" y="241069"/>
            <a:ext cx="11953700" cy="7749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GT" sz="3200" dirty="0">
                <a:latin typeface="Arial Narrow" panose="020B0606020202030204" pitchFamily="34" charset="0"/>
              </a:rPr>
              <a:t>AUNQUE AÚN NO SE LLEGA A GRADO DE INVERSIÓN, LAS CALIFICACIONES DEL PAÍS HAN MEJORADO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EDE95B6-8BF1-42F3-BF1B-C19CBBB8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es-ES" noProof="0" smtClean="0"/>
              <a:t>40</a:t>
            </a:fld>
            <a:endParaRPr lang="es-ES" noProof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78456F2-B961-4FA5-A04B-A261742F2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01" y="1687924"/>
            <a:ext cx="10067405" cy="511084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B023247-05E2-4FC3-8F35-28631CD0FE0C}"/>
              </a:ext>
            </a:extLst>
          </p:cNvPr>
          <p:cNvSpPr txBox="1"/>
          <p:nvPr/>
        </p:nvSpPr>
        <p:spPr>
          <a:xfrm>
            <a:off x="1022468" y="6434055"/>
            <a:ext cx="3557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b="1" dirty="0">
                <a:latin typeface="Agency FB" panose="020B0503020202020204" pitchFamily="34" charset="0"/>
              </a:rPr>
              <a:t>FUENTE: Banco de Guatemala</a:t>
            </a:r>
          </a:p>
        </p:txBody>
      </p:sp>
    </p:spTree>
    <p:extLst>
      <p:ext uri="{BB962C8B-B14F-4D97-AF65-F5344CB8AC3E}">
        <p14:creationId xmlns:p14="http://schemas.microsoft.com/office/powerpoint/2010/main" val="40061017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DEF48F30-BEB4-44C7-9F35-3BBB61CF8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r>
              <a:rPr lang="es-GT" dirty="0">
                <a:latin typeface="Arial Narrow" panose="020B0606020202030204" pitchFamily="34" charset="0"/>
              </a:rPr>
              <a:t>ASPECTOS RELEVANTES DE LA ECONOMÍA GUATEMALTECA A TOMAR EN CUENTA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E60433D-E380-4571-991C-16B6CE7A4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s-ES" smtClean="0"/>
              <a:t>41</a:t>
            </a:fld>
            <a:endParaRPr lang="es-ES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BF533A4-3DF3-4EC8-8DED-311B9CC26DB8}"/>
              </a:ext>
            </a:extLst>
          </p:cNvPr>
          <p:cNvSpPr txBox="1">
            <a:spLocks/>
          </p:cNvSpPr>
          <p:nvPr/>
        </p:nvSpPr>
        <p:spPr>
          <a:xfrm>
            <a:off x="1105590" y="2244436"/>
            <a:ext cx="10148455" cy="4001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sz="8000" dirty="0">
                <a:solidFill>
                  <a:srgbClr val="FF0000"/>
                </a:solidFill>
              </a:rPr>
              <a:t>Primer año de gobierno con poco gasto público y demandas sociales altas</a:t>
            </a:r>
          </a:p>
          <a:p>
            <a:r>
              <a:rPr lang="es-GT" sz="8000" dirty="0">
                <a:solidFill>
                  <a:srgbClr val="FF0000"/>
                </a:solidFill>
              </a:rPr>
              <a:t>Crecimiento económico lento</a:t>
            </a:r>
          </a:p>
          <a:p>
            <a:r>
              <a:rPr lang="es-GT" sz="8000" dirty="0">
                <a:solidFill>
                  <a:srgbClr val="FF0000"/>
                </a:solidFill>
              </a:rPr>
              <a:t>Falta de seguridad ciudadana</a:t>
            </a:r>
          </a:p>
          <a:p>
            <a:r>
              <a:rPr lang="es-GT" sz="8000" dirty="0">
                <a:solidFill>
                  <a:srgbClr val="FF0000"/>
                </a:solidFill>
              </a:rPr>
              <a:t>Deficiente infraestructura</a:t>
            </a:r>
          </a:p>
          <a:p>
            <a:r>
              <a:rPr lang="es-GT" sz="8000" dirty="0">
                <a:solidFill>
                  <a:srgbClr val="FF0000"/>
                </a:solidFill>
              </a:rPr>
              <a:t>Baja inversión pública y privada</a:t>
            </a:r>
          </a:p>
          <a:p>
            <a:r>
              <a:rPr lang="es-GT" sz="8000" dirty="0">
                <a:solidFill>
                  <a:srgbClr val="00B050"/>
                </a:solidFill>
              </a:rPr>
              <a:t>Mejora del ambiente político (se dio la transición de poder)</a:t>
            </a:r>
          </a:p>
          <a:p>
            <a:r>
              <a:rPr lang="es-GT" sz="8000" dirty="0">
                <a:solidFill>
                  <a:srgbClr val="00B050"/>
                </a:solidFill>
              </a:rPr>
              <a:t>Macroeconomía estable</a:t>
            </a:r>
          </a:p>
          <a:p>
            <a:r>
              <a:rPr lang="es-GT" sz="8000" dirty="0">
                <a:solidFill>
                  <a:srgbClr val="00B050"/>
                </a:solidFill>
              </a:rPr>
              <a:t>Mantenimiento de los indicadores de riesgo-país</a:t>
            </a:r>
          </a:p>
          <a:p>
            <a:r>
              <a:rPr lang="es-GT" sz="8000" dirty="0">
                <a:solidFill>
                  <a:srgbClr val="00B050"/>
                </a:solidFill>
              </a:rPr>
              <a:t>Sistema financiero sólido</a:t>
            </a:r>
          </a:p>
          <a:p>
            <a:r>
              <a:rPr lang="es-GT" sz="8000" dirty="0">
                <a:solidFill>
                  <a:srgbClr val="00B050"/>
                </a:solidFill>
              </a:rPr>
              <a:t>Inflación controlada (posibilidad de reducción de los intereses)</a:t>
            </a:r>
          </a:p>
          <a:p>
            <a:r>
              <a:rPr lang="es-GT" sz="8000" dirty="0">
                <a:solidFill>
                  <a:srgbClr val="00B050"/>
                </a:solidFill>
              </a:rPr>
              <a:t>Remesas familiares continúan dinámicas</a:t>
            </a:r>
          </a:p>
          <a:p>
            <a:r>
              <a:rPr lang="es-GT" sz="8000" dirty="0">
                <a:solidFill>
                  <a:srgbClr val="00B050"/>
                </a:solidFill>
              </a:rPr>
              <a:t>Resiliencia de la economía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7455915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D71C9CD-CAE8-4AC8-936D-333769D47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5588" y="49849"/>
            <a:ext cx="5544070" cy="3262311"/>
          </a:xfrm>
        </p:spPr>
        <p:txBody>
          <a:bodyPr rtlCol="0">
            <a:normAutofit/>
          </a:bodyPr>
          <a:lstStyle/>
          <a:p>
            <a:r>
              <a:rPr lang="es-GT" sz="4400" cap="all" dirty="0">
                <a:latin typeface="Arial Narrow" panose="020B0606020202030204" pitchFamily="34" charset="0"/>
              </a:rPr>
              <a:t>MUCHAS GRACIAS</a:t>
            </a:r>
            <a:endParaRPr lang="es-ES" sz="44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0A0C1C6-0E5E-4CFB-AB7D-8614DF155C2E}"/>
              </a:ext>
            </a:extLst>
          </p:cNvPr>
          <p:cNvSpPr txBox="1">
            <a:spLocks/>
          </p:cNvSpPr>
          <p:nvPr/>
        </p:nvSpPr>
        <p:spPr>
          <a:xfrm>
            <a:off x="0" y="905347"/>
            <a:ext cx="12185245" cy="24263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6300" b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es-GT" cap="all" dirty="0">
              <a:latin typeface="Arial Narrow" panose="020B0606020202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BDB6176-587F-46AA-B271-37B35B89C6B9}"/>
              </a:ext>
            </a:extLst>
          </p:cNvPr>
          <p:cNvSpPr txBox="1"/>
          <p:nvPr/>
        </p:nvSpPr>
        <p:spPr>
          <a:xfrm>
            <a:off x="905691" y="5373189"/>
            <a:ext cx="5103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GT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79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DEF48F30-BEB4-44C7-9F35-3BBB61CF8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351"/>
            <a:ext cx="12191999" cy="755649"/>
          </a:xfrm>
        </p:spPr>
        <p:txBody>
          <a:bodyPr rtlCol="0">
            <a:noAutofit/>
          </a:bodyPr>
          <a:lstStyle/>
          <a:p>
            <a:br>
              <a:rPr lang="es-GT" dirty="0">
                <a:latin typeface="Arial Narrow" panose="020B0606020202030204" pitchFamily="34" charset="0"/>
              </a:rPr>
            </a:br>
            <a:r>
              <a:rPr lang="es-GT" dirty="0">
                <a:latin typeface="Arial Narrow" panose="020B0606020202030204" pitchFamily="34" charset="0"/>
              </a:rPr>
              <a:t>ECONOMÍAS AVANZADAS DESACELERÁNDOSE</a:t>
            </a:r>
            <a:br>
              <a:rPr lang="es-GT" dirty="0">
                <a:latin typeface="Arial Narrow" panose="020B0606020202030204" pitchFamily="34" charset="0"/>
              </a:rPr>
            </a:br>
            <a:r>
              <a:rPr lang="es-GT" dirty="0">
                <a:latin typeface="Arial Narrow" panose="020B0606020202030204" pitchFamily="34" charset="0"/>
              </a:rPr>
              <a:t>CHINA NO DESPEGA Y EMERGENTES CONTINUARÁN ESTABLES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E60433D-E380-4571-991C-16B6CE7A4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s-ES" smtClean="0"/>
              <a:t>5</a:t>
            </a:fld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0958DC3-0EC2-46E0-9EB2-9695E629C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48" y="1417857"/>
            <a:ext cx="11520487" cy="509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26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DEF48F30-BEB4-44C7-9F35-3BBB61CF8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r>
              <a:rPr lang="es-GT" dirty="0">
                <a:latin typeface="Arial Narrow" panose="020B0606020202030204" pitchFamily="34" charset="0"/>
              </a:rPr>
              <a:t>AÚN CON LOS ACONTECIMIENTOS GEOPOLÍTICOS, EL PRECIO DEL CRUDO SE MANTIEN ESTABLE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E60433D-E380-4571-991C-16B6CE7A4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s-ES" smtClean="0"/>
              <a:t>6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A3A6B16-4216-4A39-9C36-A9633D66B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0" y="2327296"/>
            <a:ext cx="5913126" cy="377377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98035B4-C5CA-4437-AEDA-36EBBC1EF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435" y="2175741"/>
            <a:ext cx="6064088" cy="392533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A422CB0-8623-4BF9-B602-2BA52071E567}"/>
              </a:ext>
            </a:extLst>
          </p:cNvPr>
          <p:cNvSpPr txBox="1"/>
          <p:nvPr/>
        </p:nvSpPr>
        <p:spPr>
          <a:xfrm>
            <a:off x="174567" y="6425738"/>
            <a:ext cx="3557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b="1" dirty="0">
                <a:latin typeface="Agency FB" panose="020B0503020202020204" pitchFamily="34" charset="0"/>
              </a:rPr>
              <a:t>FUENTE: Investing.com</a:t>
            </a:r>
          </a:p>
        </p:txBody>
      </p:sp>
    </p:spTree>
    <p:extLst>
      <p:ext uri="{BB962C8B-B14F-4D97-AF65-F5344CB8AC3E}">
        <p14:creationId xmlns:p14="http://schemas.microsoft.com/office/powerpoint/2010/main" val="3733071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DEF48F30-BEB4-44C7-9F35-3BBB61CF8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r>
              <a:rPr lang="es-GT" dirty="0">
                <a:latin typeface="Arial Narrow" panose="020B0606020202030204" pitchFamily="34" charset="0"/>
              </a:rPr>
              <a:t>LA INFLACIÓN MUNDIAL CON TENDENCIA A LA REDUCCIÓN Y NO HA AFECTADO EL MERCADO LABORAL (EEUU)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E60433D-E380-4571-991C-16B6CE7A4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s-ES" smtClean="0"/>
              <a:t>7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76A96A7-C394-43B3-BE42-0B4271582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95" y="1986742"/>
            <a:ext cx="5612543" cy="46489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C68EE36-7C52-4238-B949-AEBFC0BA4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516" y="1987375"/>
            <a:ext cx="5474160" cy="464829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72F0848-DCD1-477D-9581-CCF23A9964F4}"/>
              </a:ext>
            </a:extLst>
          </p:cNvPr>
          <p:cNvSpPr txBox="1"/>
          <p:nvPr/>
        </p:nvSpPr>
        <p:spPr>
          <a:xfrm>
            <a:off x="174567" y="6492242"/>
            <a:ext cx="3557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b="1" dirty="0">
                <a:latin typeface="Agency FB" panose="020B0503020202020204" pitchFamily="34" charset="0"/>
              </a:rPr>
              <a:t>FUENTE: International </a:t>
            </a:r>
            <a:r>
              <a:rPr lang="es-GT" sz="1200" b="1" dirty="0" err="1">
                <a:latin typeface="Agency FB" panose="020B0503020202020204" pitchFamily="34" charset="0"/>
              </a:rPr>
              <a:t>Monetary</a:t>
            </a:r>
            <a:r>
              <a:rPr lang="es-GT" sz="1200" b="1" dirty="0">
                <a:latin typeface="Agency FB" panose="020B0503020202020204" pitchFamily="34" charset="0"/>
              </a:rPr>
              <a:t> </a:t>
            </a:r>
            <a:r>
              <a:rPr lang="es-GT" sz="1200" b="1" dirty="0" err="1">
                <a:latin typeface="Agency FB" panose="020B0503020202020204" pitchFamily="34" charset="0"/>
              </a:rPr>
              <a:t>Fund</a:t>
            </a:r>
            <a:endParaRPr lang="es-GT" sz="12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842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DEF48F30-BEB4-44C7-9F35-3BBB61CF8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r>
              <a:rPr lang="es-GT" dirty="0">
                <a:latin typeface="Arial Narrow" panose="020B0606020202030204" pitchFamily="34" charset="0"/>
              </a:rPr>
              <a:t>LA INFLACIÓN MUNDIAL, EN SU MAYORÍA, SE DEBIÓ A UN PROBLEMA EN LA CADENA DE PRODUCCIÓN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E60433D-E380-4571-991C-16B6CE7A4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s-ES" smtClean="0"/>
              <a:t>8</a:t>
            </a:fld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D0CFC-D208-493E-B82A-6E15791BC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1" y="2313537"/>
            <a:ext cx="8334375" cy="3028950"/>
          </a:xfrm>
          <a:prstGeom prst="rect">
            <a:avLst/>
          </a:prstGeom>
        </p:spPr>
      </p:pic>
      <p:pic>
        <p:nvPicPr>
          <p:cNvPr id="5" name="Imagen 4" descr="Escala de tiempo&#10;&#10;Descripción generada automáticamente">
            <a:extLst>
              <a:ext uri="{FF2B5EF4-FFF2-40B4-BE49-F238E27FC236}">
                <a16:creationId xmlns:a16="http://schemas.microsoft.com/office/drawing/2014/main" id="{AB38C301-5E23-4FC9-8462-24C393DB5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199" y="1313410"/>
            <a:ext cx="3409228" cy="542088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2CBEB81-C0BA-48BC-9DD1-6F29D2F659FA}"/>
              </a:ext>
            </a:extLst>
          </p:cNvPr>
          <p:cNvSpPr txBox="1"/>
          <p:nvPr/>
        </p:nvSpPr>
        <p:spPr>
          <a:xfrm>
            <a:off x="1679171" y="5602778"/>
            <a:ext cx="6276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400" b="1" dirty="0">
                <a:solidFill>
                  <a:schemeClr val="bg2">
                    <a:lumMod val="50000"/>
                  </a:schemeClr>
                </a:solidFill>
              </a:rPr>
              <a:t>Larry Summers vs Joseph Stiglitz</a:t>
            </a:r>
          </a:p>
        </p:txBody>
      </p:sp>
    </p:spTree>
    <p:extLst>
      <p:ext uri="{BB962C8B-B14F-4D97-AF65-F5344CB8AC3E}">
        <p14:creationId xmlns:p14="http://schemas.microsoft.com/office/powerpoint/2010/main" val="185589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F3494C0-ABDD-4C4D-8C46-49B8F20CC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1673279"/>
            <a:ext cx="10439400" cy="1175444"/>
          </a:xfrm>
        </p:spPr>
        <p:txBody>
          <a:bodyPr rtlCol="0">
            <a:noAutofit/>
          </a:bodyPr>
          <a:lstStyle/>
          <a:p>
            <a:pPr algn="r"/>
            <a:r>
              <a:rPr lang="es-GT" sz="8000" dirty="0">
                <a:solidFill>
                  <a:schemeClr val="bg1"/>
                </a:solidFill>
              </a:rPr>
              <a:t>Entorno Interno</a:t>
            </a:r>
            <a:endParaRPr lang="es-ES" sz="8000" dirty="0">
              <a:solidFill>
                <a:schemeClr val="bg1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9D622C3-EE4F-4FB9-94FB-550563528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s-ES" smtClean="0"/>
              <a:t>9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40B63F-AA71-4B06-A96C-BBFA55997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0" y="4130211"/>
            <a:ext cx="3608938" cy="2706704"/>
          </a:xfrm>
          <a:prstGeom prst="rect">
            <a:avLst/>
          </a:prstGeom>
        </p:spPr>
      </p:pic>
      <p:pic>
        <p:nvPicPr>
          <p:cNvPr id="6" name="Marcador de posición de imagen 15" descr="Personas que están revisando planos de planta">
            <a:extLst>
              <a:ext uri="{FF2B5EF4-FFF2-40B4-BE49-F238E27FC236}">
                <a16:creationId xmlns:a16="http://schemas.microsoft.com/office/drawing/2014/main" id="{01794B4C-34AA-4F07-94DF-12753C43F8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06" y="0"/>
            <a:ext cx="12187394" cy="2784298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17102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SFT_Color_1">
      <a:dk1>
        <a:srgbClr val="32363F"/>
      </a:dk1>
      <a:lt1>
        <a:sysClr val="window" lastClr="FFFFFF"/>
      </a:lt1>
      <a:dk2>
        <a:srgbClr val="313C41"/>
      </a:dk2>
      <a:lt2>
        <a:srgbClr val="FFFFFF"/>
      </a:lt2>
      <a:accent1>
        <a:srgbClr val="2C85AE"/>
      </a:accent1>
      <a:accent2>
        <a:srgbClr val="5E5CA2"/>
      </a:accent2>
      <a:accent3>
        <a:srgbClr val="5268A5"/>
      </a:accent3>
      <a:accent4>
        <a:srgbClr val="4276AA"/>
      </a:accent4>
      <a:accent5>
        <a:srgbClr val="1891AB"/>
      </a:accent5>
      <a:accent6>
        <a:srgbClr val="00A09D"/>
      </a:accent6>
      <a:hlink>
        <a:srgbClr val="2C85AE"/>
      </a:hlink>
      <a:folHlink>
        <a:srgbClr val="00A09D"/>
      </a:folHlink>
    </a:clrScheme>
    <a:fontScheme name="MSFT_Fon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8973.tgt.Office_50304712_TF34126823_Win32_OJ112181013" id="{0FF25D6E-8F37-4983-A1B8-821332E0C5CC}" vid="{C69999EA-4DFF-4878-BAEC-9FBD108C09D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clásica en bloque en negrita</Template>
  <TotalTime>1644</TotalTime>
  <Words>919</Words>
  <Application>Microsoft Office PowerPoint</Application>
  <PresentationFormat>Panorámica</PresentationFormat>
  <Paragraphs>142</Paragraphs>
  <Slides>42</Slides>
  <Notes>19</Notes>
  <HiddenSlides>1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1" baseType="lpstr">
      <vt:lpstr>Agency FB</vt:lpstr>
      <vt:lpstr>Arial</vt:lpstr>
      <vt:lpstr>Arial Narrow</vt:lpstr>
      <vt:lpstr>Bradley Hand ITC</vt:lpstr>
      <vt:lpstr>Calibri</vt:lpstr>
      <vt:lpstr>Calibri Light</vt:lpstr>
      <vt:lpstr>Garamond</vt:lpstr>
      <vt:lpstr>Plus Jakarta Sans</vt:lpstr>
      <vt:lpstr>Tema de Office</vt:lpstr>
      <vt:lpstr>Coyuntura macroeconómica y perspectivas 2024</vt:lpstr>
      <vt:lpstr>Entorno Externo</vt:lpstr>
      <vt:lpstr>ECONOMÍA MUNDIAL SE ENCUENTRA ESTANCADA</vt:lpstr>
      <vt:lpstr> EL FMI HACE UNA ACTUALIZACIÓN DE SUS PROYECCIONES,  EN ENERO 2024</vt:lpstr>
      <vt:lpstr> ECONOMÍAS AVANZADAS DESACELERÁNDOSE CHINA NO DESPEGA Y EMERGENTES CONTINUARÁN ESTABLES</vt:lpstr>
      <vt:lpstr>AÚN CON LOS ACONTECIMIENTOS GEOPOLÍTICOS, EL PRECIO DEL CRUDO SE MANTIEN ESTABLE</vt:lpstr>
      <vt:lpstr>LA INFLACIÓN MUNDIAL CON TENDENCIA A LA REDUCCIÓN Y NO HA AFECTADO EL MERCADO LABORAL (EEUU)</vt:lpstr>
      <vt:lpstr>LA INFLACIÓN MUNDIAL, EN SU MAYORÍA, SE DEBIÓ A UN PROBLEMA EN LA CADENA DE PRODUCCIÓN</vt:lpstr>
      <vt:lpstr>Entorno Interno</vt:lpstr>
      <vt:lpstr>PRODUCCIÓN</vt:lpstr>
      <vt:lpstr>EN GUATEMALA TAMBIÉN HAY UN ESTANCAMIENTO ECONÓMICO.  EL SE CTOR QUE MÁS CRECE ES EL FINANCIERO</vt:lpstr>
      <vt:lpstr>Y SU COMPORTAMIENTO ES SIMILAR AL DE OTRAS ECONOMÍAS Y SE SUSTENTA CON OTROS INDICADORES</vt:lpstr>
      <vt:lpstr>LAS EXPECTATIVAS DE CRECIMIENTO HAN BAJADO, AL IGUAL QUE EL ÍNDICE DE CONFIANZA</vt:lpstr>
      <vt:lpstr>Y A FINAL DE AÑO ERAN MUY NEGATIVAS</vt:lpstr>
      <vt:lpstr>EL MOTOR DE LA ECONOMÍA, POR MUCHO, SIGUE SIENDO EL CONSUMO</vt:lpstr>
      <vt:lpstr>Y SI NO HACEMOS ALGO DIFERENTE, ESTAMOS CONDENADOS A SEGUIR CON CRECIMIENTOS MODESTOS</vt:lpstr>
      <vt:lpstr>INFLACIÓN Y TASAS DE INTERÉS</vt:lpstr>
      <vt:lpstr>LA INFLACIÓN HA CEDIDO Y SE ESPERA QUE SE MANTENGA EN 2024</vt:lpstr>
      <vt:lpstr>PERO LOS ALIMENTOS SIGUEN AL ALZA</vt:lpstr>
      <vt:lpstr>EL ENDURECIMIENTO DE LAS CONDICIONES MONETARIAS CONTINÚA (TASAS DE INTERÉS DE BANCOS CENTRALES) </vt:lpstr>
      <vt:lpstr>LAS TASAS BANCARIAS HAN COMENZADO A AJUSTARSE , AUN CUANDO ES EN LAS OPERACIONES DE CONSUMO</vt:lpstr>
      <vt:lpstr>SECTOR EXTERNO/LAS REMESAS</vt:lpstr>
      <vt:lpstr>LAS REMESAS FAMILIARES SIGUEN AL ALZA, AUNQUE SE HA NORMALIZADO SU TASA DE CRECIMIENTO</vt:lpstr>
      <vt:lpstr>LAS REMESAS SE DESTINAN PRINCIPALMENTE AL CONSUMO</vt:lpstr>
      <vt:lpstr>EL COMERCIO EXTERIOR SE ESPERA SE RECUPERE. SE ESPERA UN DÉFICIT COMERCIAL (X&lt;M)</vt:lpstr>
      <vt:lpstr>LAS REMESAS VUELVEN POSITIVA LA BALANZA DE CTA. CTE. DEL PAÍS  Y PERMITEN EL AUMENTO DE RESERVAS INTERNACIONALES </vt:lpstr>
      <vt:lpstr>LAS REMESAS AYUDAN A MANTENER ESTABLE LAS CONDICIONES CAMBIARIAS. TIPO DE CAMBIO CUASIFIJO</vt:lpstr>
      <vt:lpstr>SECTOR BANCARIO</vt:lpstr>
      <vt:lpstr>SISTEMA BANCARIO SÓLIDO, LÍQUIDO Y RENTABLE</vt:lpstr>
      <vt:lpstr>EL BOOM DE CRÉDITO POST-PANDEMIA HA LLEGADO A SU FIN; PERO SU CRECIMIENTO ES MAYOR QUE EL DE LAS CAPTACIONES</vt:lpstr>
      <vt:lpstr>COMO RESULTADO, LAS CONDICIONES DE LIQUIDEZ DEL SISTEMA BANCARIO SE SIGUEN REDUCIENDO</vt:lpstr>
      <vt:lpstr>CONSUMO SIGUE SIENDO EL MÁS DINÁMICO, AUNQUE EL EMPRESARIAL MENOR FUE EL ÚNICO QUE MUESTRA ACELERACIÓN</vt:lpstr>
      <vt:lpstr>SECTOR FISCAL</vt:lpstr>
      <vt:lpstr>EL DÉFICIT FISCAL ESTÁ BAJO CONTROL Y LA DEUDA PÚBLICA ESTÁ EN NIVELES MANEJABLES</vt:lpstr>
      <vt:lpstr>EL PROBLEMA ES QUE, PARA ELLO, CADA VEZ SE SACRIFICA MÁS LA INVERSIÓN PÚBLICA</vt:lpstr>
      <vt:lpstr>RIESGO PAÍS</vt:lpstr>
      <vt:lpstr>MANTENER LOS NIVELES DE RIESGO- PAÍS, PARA ATRAER IINVERSIÓN EXTRANJERA Y ACCEDER A CRÉDITOS MÁS BARATOS </vt:lpstr>
      <vt:lpstr>LO QUE DICE STÁNDAR &amp; POORS DE GUATEMALA</vt:lpstr>
      <vt:lpstr>LO QUE DICE MOODY´S DE GUATEMALA</vt:lpstr>
      <vt:lpstr>AUNQUE AÚN NO SE LLEGA A GRADO DE INVERSIÓN, LAS CALIFICACIONES DEL PAÍS HAN MEJORADO</vt:lpstr>
      <vt:lpstr>ASPECTOS RELEVANTES DE LA ECONOMÍA GUATEMALTECA A TOMAR EN CUENTA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Coyuntura macroeconómica y perspectivas 2024</dc:title>
  <dc:creator>Edwin Haroldo Matul Ruano</dc:creator>
  <cp:lastModifiedBy>Edwin Haroldo Matul Ruano</cp:lastModifiedBy>
  <cp:revision>59</cp:revision>
  <cp:lastPrinted>2024-01-29T16:15:33Z</cp:lastPrinted>
  <dcterms:created xsi:type="dcterms:W3CDTF">2024-01-26T23:49:09Z</dcterms:created>
  <dcterms:modified xsi:type="dcterms:W3CDTF">2024-01-31T01:57:38Z</dcterms:modified>
</cp:coreProperties>
</file>